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
  </p:notesMasterIdLst>
  <p:handoutMasterIdLst>
    <p:handoutMasterId r:id="rId10"/>
  </p:handoutMasterIdLst>
  <p:sldIdLst>
    <p:sldId id="256" r:id="rId2"/>
    <p:sldId id="257" r:id="rId3"/>
    <p:sldId id="258" r:id="rId4"/>
    <p:sldId id="259" r:id="rId5"/>
    <p:sldId id="260" r:id="rId6"/>
    <p:sldId id="262" r:id="rId7"/>
    <p:sldId id="261" r:id="rId8"/>
  </p:sldIdLst>
  <p:sldSz cx="7559675" cy="1069181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8" autoAdjust="0"/>
    <p:restoredTop sz="94660"/>
  </p:normalViewPr>
  <p:slideViewPr>
    <p:cSldViewPr snapToGrid="0">
      <p:cViewPr varScale="1">
        <p:scale>
          <a:sx n="51" d="100"/>
          <a:sy n="51" d="100"/>
        </p:scale>
        <p:origin x="1365" y="57"/>
      </p:cViewPr>
      <p:guideLst/>
    </p:cSldViewPr>
  </p:slideViewPr>
  <p:notesTextViewPr>
    <p:cViewPr>
      <p:scale>
        <a:sx n="1" d="1"/>
        <a:sy n="1" d="1"/>
      </p:scale>
      <p:origin x="0" y="0"/>
    </p:cViewPr>
  </p:notesTextViewPr>
  <p:notesViewPr>
    <p:cSldViewPr snapToGrid="0">
      <p:cViewPr varScale="1">
        <p:scale>
          <a:sx n="50" d="100"/>
          <a:sy n="50" d="100"/>
        </p:scale>
        <p:origin x="2283"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9E77E2-5AED-456C-928B-2D95C5F822B0}" type="datetimeFigureOut">
              <a:rPr kumimoji="1" lang="ja-JP" altLang="en-US" smtClean="0"/>
              <a:t>2018/3/4</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CE63DB-22B5-41CA-B2C4-6E1D36D7891C}" type="slidenum">
              <a:rPr kumimoji="1" lang="ja-JP" altLang="en-US" smtClean="0"/>
              <a:t>‹#›</a:t>
            </a:fld>
            <a:endParaRPr kumimoji="1" lang="ja-JP" altLang="en-US"/>
          </a:p>
        </p:txBody>
      </p:sp>
    </p:spTree>
    <p:extLst>
      <p:ext uri="{BB962C8B-B14F-4D97-AF65-F5344CB8AC3E}">
        <p14:creationId xmlns:p14="http://schemas.microsoft.com/office/powerpoint/2010/main" val="9075692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470C8-0B3F-40AA-AC09-D0E4692D9EDE}" type="datetimeFigureOut">
              <a:rPr kumimoji="1" lang="ja-JP" altLang="en-US" smtClean="0"/>
              <a:t>2018/3/4</a:t>
            </a:fld>
            <a:endParaRPr kumimoji="1" lang="ja-JP" altLang="en-US"/>
          </a:p>
        </p:txBody>
      </p:sp>
      <p:sp>
        <p:nvSpPr>
          <p:cNvPr id="4" name="スライド イメージ プレースホルダー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D8969-AFEE-4EE8-AC01-8D17763DF76E}" type="slidenum">
              <a:rPr kumimoji="1" lang="ja-JP" altLang="en-US" smtClean="0"/>
              <a:t>‹#›</a:t>
            </a:fld>
            <a:endParaRPr kumimoji="1" lang="ja-JP" altLang="en-US"/>
          </a:p>
        </p:txBody>
      </p:sp>
    </p:spTree>
    <p:extLst>
      <p:ext uri="{BB962C8B-B14F-4D97-AF65-F5344CB8AC3E}">
        <p14:creationId xmlns:p14="http://schemas.microsoft.com/office/powerpoint/2010/main" val="24133641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F3D3D803-1AF1-443D-9DC0-5C2E3EE566B1}" type="datetimeFigureOut">
              <a:rPr kumimoji="1" lang="ja-JP" altLang="en-US" smtClean="0"/>
              <a:t>2018/3/4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1052618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F3D3D803-1AF1-443D-9DC0-5C2E3EE566B1}" type="datetimeFigureOut">
              <a:rPr kumimoji="1" lang="ja-JP" altLang="en-US" smtClean="0"/>
              <a:t>2018/3/4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3477097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F3D3D803-1AF1-443D-9DC0-5C2E3EE566B1}" type="datetimeFigureOut">
              <a:rPr kumimoji="1" lang="ja-JP" altLang="en-US" smtClean="0"/>
              <a:t>2018/3/4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2195620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F3D3D803-1AF1-443D-9DC0-5C2E3EE566B1}" type="datetimeFigureOut">
              <a:rPr kumimoji="1" lang="ja-JP" altLang="en-US" smtClean="0"/>
              <a:t>2018/3/4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3177492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F3D3D803-1AF1-443D-9DC0-5C2E3EE566B1}" type="datetimeFigureOut">
              <a:rPr kumimoji="1" lang="ja-JP" altLang="en-US" smtClean="0"/>
              <a:t>2018/3/4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112030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F3D3D803-1AF1-443D-9DC0-5C2E3EE566B1}" type="datetimeFigureOut">
              <a:rPr kumimoji="1" lang="ja-JP" altLang="en-US" smtClean="0"/>
              <a:t>2018/3/4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229533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ja-JP" altLang="en-US" smtClean="0"/>
              <a:t>マスター テキストの書式設定</a:t>
            </a:r>
          </a:p>
        </p:txBody>
      </p:sp>
      <p:sp>
        <p:nvSpPr>
          <p:cNvPr id="4" name="Content Placeholder 3"/>
          <p:cNvSpPr>
            <a:spLocks noGrp="1"/>
          </p:cNvSpPr>
          <p:nvPr>
            <p:ph sz="half" idx="2"/>
          </p:nvPr>
        </p:nvSpPr>
        <p:spPr>
          <a:xfrm>
            <a:off x="520713" y="3905482"/>
            <a:ext cx="3198096" cy="574437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ja-JP" altLang="en-US" smtClean="0"/>
              <a:t>マスター テキストの書式設定</a:t>
            </a:r>
          </a:p>
        </p:txBody>
      </p:sp>
      <p:sp>
        <p:nvSpPr>
          <p:cNvPr id="6" name="Content Placeholder 5"/>
          <p:cNvSpPr>
            <a:spLocks noGrp="1"/>
          </p:cNvSpPr>
          <p:nvPr>
            <p:ph sz="quarter" idx="4"/>
          </p:nvPr>
        </p:nvSpPr>
        <p:spPr>
          <a:xfrm>
            <a:off x="3827086" y="3905482"/>
            <a:ext cx="3213847" cy="574437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F3D3D803-1AF1-443D-9DC0-5C2E3EE566B1}" type="datetimeFigureOut">
              <a:rPr kumimoji="1" lang="ja-JP" altLang="en-US" smtClean="0"/>
              <a:t>2018/3/4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311070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F3D3D803-1AF1-443D-9DC0-5C2E3EE566B1}" type="datetimeFigureOut">
              <a:rPr kumimoji="1" lang="ja-JP" altLang="en-US" smtClean="0"/>
              <a:t>2018/3/4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3534727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D3D803-1AF1-443D-9DC0-5C2E3EE566B1}" type="datetimeFigureOut">
              <a:rPr kumimoji="1" lang="ja-JP" altLang="en-US" smtClean="0"/>
              <a:t>2018/3/4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2767323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3D3D803-1AF1-443D-9DC0-5C2E3EE566B1}" type="datetimeFigureOut">
              <a:rPr kumimoji="1" lang="ja-JP" altLang="en-US" smtClean="0"/>
              <a:t>2018/3/4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3898044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ja-JP" altLang="en-US" smtClean="0"/>
              <a:t>図を追加</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3D3D803-1AF1-443D-9DC0-5C2E3EE566B1}" type="datetimeFigureOut">
              <a:rPr kumimoji="1" lang="ja-JP" altLang="en-US" smtClean="0"/>
              <a:t>2018/3/4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1261924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F3D3D803-1AF1-443D-9DC0-5C2E3EE566B1}" type="datetimeFigureOut">
              <a:rPr kumimoji="1" lang="ja-JP" altLang="en-US" smtClean="0"/>
              <a:t>2018/3/4</a:t>
            </a:fld>
            <a:endParaRPr kumimoji="1" lang="ja-JP" altLang="en-US"/>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EC8AF6FB-8A4C-4434-AE03-93688C408F8B}" type="slidenum">
              <a:rPr kumimoji="1" lang="ja-JP" altLang="en-US" smtClean="0"/>
              <a:t>‹#›</a:t>
            </a:fld>
            <a:endParaRPr kumimoji="1" lang="ja-JP" altLang="en-US"/>
          </a:p>
        </p:txBody>
      </p:sp>
    </p:spTree>
    <p:extLst>
      <p:ext uri="{BB962C8B-B14F-4D97-AF65-F5344CB8AC3E}">
        <p14:creationId xmlns:p14="http://schemas.microsoft.com/office/powerpoint/2010/main" val="39712003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55934" rtl="0" eaLnBrk="1" latinLnBrk="0" hangingPunct="1">
        <a:lnSpc>
          <a:spcPct val="90000"/>
        </a:lnSpc>
        <a:spcBef>
          <a:spcPct val="0"/>
        </a:spcBef>
        <a:buNone/>
        <a:defRPr kumimoji="1"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kumimoji="1"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kumimoji="1"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kumimoji="1"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kumimoji="1"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kumimoji="1"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kumimoji="1"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kumimoji="1"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kumimoji="1"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kumimoji="1" sz="1488" kern="1200">
          <a:solidFill>
            <a:schemeClr val="tx1"/>
          </a:solidFill>
          <a:latin typeface="+mn-lt"/>
          <a:ea typeface="+mn-ea"/>
          <a:cs typeface="+mn-cs"/>
        </a:defRPr>
      </a:lvl9pPr>
    </p:bodyStyle>
    <p:otherStyle>
      <a:defPPr>
        <a:defRPr lang="en-US"/>
      </a:defPPr>
      <a:lvl1pPr marL="0" algn="l" defTabSz="755934" rtl="0" eaLnBrk="1" latinLnBrk="0" hangingPunct="1">
        <a:defRPr kumimoji="1" sz="1488" kern="1200">
          <a:solidFill>
            <a:schemeClr val="tx1"/>
          </a:solidFill>
          <a:latin typeface="+mn-lt"/>
          <a:ea typeface="+mn-ea"/>
          <a:cs typeface="+mn-cs"/>
        </a:defRPr>
      </a:lvl1pPr>
      <a:lvl2pPr marL="377967" algn="l" defTabSz="755934" rtl="0" eaLnBrk="1" latinLnBrk="0" hangingPunct="1">
        <a:defRPr kumimoji="1" sz="1488" kern="1200">
          <a:solidFill>
            <a:schemeClr val="tx1"/>
          </a:solidFill>
          <a:latin typeface="+mn-lt"/>
          <a:ea typeface="+mn-ea"/>
          <a:cs typeface="+mn-cs"/>
        </a:defRPr>
      </a:lvl2pPr>
      <a:lvl3pPr marL="755934" algn="l" defTabSz="755934" rtl="0" eaLnBrk="1" latinLnBrk="0" hangingPunct="1">
        <a:defRPr kumimoji="1" sz="1488" kern="1200">
          <a:solidFill>
            <a:schemeClr val="tx1"/>
          </a:solidFill>
          <a:latin typeface="+mn-lt"/>
          <a:ea typeface="+mn-ea"/>
          <a:cs typeface="+mn-cs"/>
        </a:defRPr>
      </a:lvl3pPr>
      <a:lvl4pPr marL="1133902" algn="l" defTabSz="755934" rtl="0" eaLnBrk="1" latinLnBrk="0" hangingPunct="1">
        <a:defRPr kumimoji="1" sz="1488" kern="1200">
          <a:solidFill>
            <a:schemeClr val="tx1"/>
          </a:solidFill>
          <a:latin typeface="+mn-lt"/>
          <a:ea typeface="+mn-ea"/>
          <a:cs typeface="+mn-cs"/>
        </a:defRPr>
      </a:lvl4pPr>
      <a:lvl5pPr marL="1511869" algn="l" defTabSz="755934" rtl="0" eaLnBrk="1" latinLnBrk="0" hangingPunct="1">
        <a:defRPr kumimoji="1" sz="1488" kern="1200">
          <a:solidFill>
            <a:schemeClr val="tx1"/>
          </a:solidFill>
          <a:latin typeface="+mn-lt"/>
          <a:ea typeface="+mn-ea"/>
          <a:cs typeface="+mn-cs"/>
        </a:defRPr>
      </a:lvl5pPr>
      <a:lvl6pPr marL="1889836" algn="l" defTabSz="755934" rtl="0" eaLnBrk="1" latinLnBrk="0" hangingPunct="1">
        <a:defRPr kumimoji="1" sz="1488" kern="1200">
          <a:solidFill>
            <a:schemeClr val="tx1"/>
          </a:solidFill>
          <a:latin typeface="+mn-lt"/>
          <a:ea typeface="+mn-ea"/>
          <a:cs typeface="+mn-cs"/>
        </a:defRPr>
      </a:lvl6pPr>
      <a:lvl7pPr marL="2267803" algn="l" defTabSz="755934" rtl="0" eaLnBrk="1" latinLnBrk="0" hangingPunct="1">
        <a:defRPr kumimoji="1" sz="1488" kern="1200">
          <a:solidFill>
            <a:schemeClr val="tx1"/>
          </a:solidFill>
          <a:latin typeface="+mn-lt"/>
          <a:ea typeface="+mn-ea"/>
          <a:cs typeface="+mn-cs"/>
        </a:defRPr>
      </a:lvl7pPr>
      <a:lvl8pPr marL="2645771" algn="l" defTabSz="755934" rtl="0" eaLnBrk="1" latinLnBrk="0" hangingPunct="1">
        <a:defRPr kumimoji="1" sz="1488" kern="1200">
          <a:solidFill>
            <a:schemeClr val="tx1"/>
          </a:solidFill>
          <a:latin typeface="+mn-lt"/>
          <a:ea typeface="+mn-ea"/>
          <a:cs typeface="+mn-cs"/>
        </a:defRPr>
      </a:lvl8pPr>
      <a:lvl9pPr marL="3023738" algn="l" defTabSz="755934" rtl="0" eaLnBrk="1" latinLnBrk="0" hangingPunct="1">
        <a:defRPr kumimoji="1"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png"/><Relationship Id="rId22" Type="http://schemas.openxmlformats.org/officeDocument/2006/relationships/image" Target="../media/image21.jpe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横巻き 5"/>
          <p:cNvSpPr/>
          <p:nvPr/>
        </p:nvSpPr>
        <p:spPr>
          <a:xfrm>
            <a:off x="349627" y="164558"/>
            <a:ext cx="3545473" cy="744300"/>
          </a:xfrm>
          <a:prstGeom prst="horizontalScroll">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106" tIns="22553" rIns="45106" bIns="22553" numCol="1" spcCol="0" rtlCol="0" fromWordArt="0" anchor="ctr" anchorCtr="0" forceAA="0" compatLnSpc="1">
            <a:prstTxWarp prst="textNoShape">
              <a:avLst/>
            </a:prstTxWarp>
            <a:noAutofit/>
          </a:bodyPr>
          <a:lstStyle/>
          <a:p>
            <a:pPr algn="ctr"/>
            <a:r>
              <a:rPr lang="en-GB" altLang="ja-JP" sz="2800" dirty="0" smtClean="0">
                <a:latin typeface="ＭＳ ゴシック" panose="020B0609070205080204" pitchFamily="49" charset="-128"/>
                <a:ea typeface="ＭＳ ゴシック" panose="020B0609070205080204" pitchFamily="49" charset="-128"/>
              </a:rPr>
              <a:t>IT-11 161</a:t>
            </a:r>
            <a:r>
              <a:rPr lang="ja-JP" altLang="en-US" sz="2800" dirty="0" smtClean="0">
                <a:latin typeface="ＭＳ ゴシック" panose="020B0609070205080204" pitchFamily="49" charset="-128"/>
                <a:ea typeface="ＭＳ ゴシック" panose="020B0609070205080204" pitchFamily="49" charset="-128"/>
              </a:rPr>
              <a:t>教室</a:t>
            </a:r>
            <a:endParaRPr lang="ja-JP" altLang="en-US" sz="2800" dirty="0">
              <a:latin typeface="ＭＳ ゴシック" panose="020B0609070205080204" pitchFamily="49" charset="-128"/>
              <a:ea typeface="ＭＳ ゴシック" panose="020B0609070205080204" pitchFamily="49" charset="-128"/>
            </a:endParaRPr>
          </a:p>
        </p:txBody>
      </p:sp>
      <p:graphicFrame>
        <p:nvGraphicFramePr>
          <p:cNvPr id="63" name="表 62"/>
          <p:cNvGraphicFramePr>
            <a:graphicFrameLocks noGrp="1"/>
          </p:cNvGraphicFramePr>
          <p:nvPr>
            <p:extLst>
              <p:ext uri="{D42A27DB-BD31-4B8C-83A1-F6EECF244321}">
                <p14:modId xmlns:p14="http://schemas.microsoft.com/office/powerpoint/2010/main" val="3894378308"/>
              </p:ext>
            </p:extLst>
          </p:nvPr>
        </p:nvGraphicFramePr>
        <p:xfrm>
          <a:off x="2310012" y="6553200"/>
          <a:ext cx="3131082" cy="1162165"/>
        </p:xfrm>
        <a:graphic>
          <a:graphicData uri="http://schemas.openxmlformats.org/drawingml/2006/table">
            <a:tbl>
              <a:tblPr firstRow="1" bandRow="1">
                <a:tableStyleId>{5940675A-B579-460E-94D1-54222C63F5DA}</a:tableStyleId>
              </a:tblPr>
              <a:tblGrid>
                <a:gridCol w="1565541">
                  <a:extLst>
                    <a:ext uri="{9D8B030D-6E8A-4147-A177-3AD203B41FA5}">
                      <a16:colId xmlns:a16="http://schemas.microsoft.com/office/drawing/2014/main" val="1018535796"/>
                    </a:ext>
                  </a:extLst>
                </a:gridCol>
                <a:gridCol w="1565541">
                  <a:extLst>
                    <a:ext uri="{9D8B030D-6E8A-4147-A177-3AD203B41FA5}">
                      <a16:colId xmlns:a16="http://schemas.microsoft.com/office/drawing/2014/main" val="345008243"/>
                    </a:ext>
                  </a:extLst>
                </a:gridCol>
              </a:tblGrid>
              <a:tr h="339556">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IT-9</a:t>
                      </a:r>
                      <a:r>
                        <a:rPr kumimoji="1" lang="ja-JP" altLang="en-US" baseline="0" dirty="0" smtClean="0"/>
                        <a:t> 北山</a:t>
                      </a:r>
                      <a:endParaRPr kumimoji="1" lang="ja-JP" altLang="en-US" dirty="0" smtClean="0"/>
                    </a:p>
                  </a:txBody>
                  <a:tcPr/>
                </a:tc>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IT-14</a:t>
                      </a:r>
                      <a:r>
                        <a:rPr kumimoji="1" lang="ja-JP" altLang="en-US" baseline="0" dirty="0" smtClean="0"/>
                        <a:t> 辻</a:t>
                      </a:r>
                      <a:endParaRPr kumimoji="1" lang="ja-JP" altLang="en-US" dirty="0" smtClean="0"/>
                    </a:p>
                  </a:txBody>
                  <a:tcPr/>
                </a:tc>
                <a:extLst>
                  <a:ext uri="{0D108BD9-81ED-4DB2-BD59-A6C34878D82A}">
                    <a16:rowId xmlns:a16="http://schemas.microsoft.com/office/drawing/2014/main" val="1445007698"/>
                  </a:ext>
                </a:extLst>
              </a:tr>
              <a:tr h="822609">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492503848"/>
                  </a:ext>
                </a:extLst>
              </a:tr>
            </a:tbl>
          </a:graphicData>
        </a:graphic>
      </p:graphicFrame>
      <p:graphicFrame>
        <p:nvGraphicFramePr>
          <p:cNvPr id="65" name="表 64"/>
          <p:cNvGraphicFramePr>
            <a:graphicFrameLocks noGrp="1"/>
          </p:cNvGraphicFramePr>
          <p:nvPr>
            <p:extLst>
              <p:ext uri="{D42A27DB-BD31-4B8C-83A1-F6EECF244321}">
                <p14:modId xmlns:p14="http://schemas.microsoft.com/office/powerpoint/2010/main" val="1261344567"/>
              </p:ext>
            </p:extLst>
          </p:nvPr>
        </p:nvGraphicFramePr>
        <p:xfrm>
          <a:off x="401803" y="1691928"/>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IT-1</a:t>
                      </a:r>
                      <a:r>
                        <a:rPr kumimoji="1" lang="ja-JP" altLang="en-US" baseline="0" dirty="0" smtClean="0"/>
                        <a:t> 願</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71" name="表 70"/>
          <p:cNvGraphicFramePr>
            <a:graphicFrameLocks noGrp="1"/>
          </p:cNvGraphicFramePr>
          <p:nvPr>
            <p:extLst>
              <p:ext uri="{D42A27DB-BD31-4B8C-83A1-F6EECF244321}">
                <p14:modId xmlns:p14="http://schemas.microsoft.com/office/powerpoint/2010/main" val="2187133250"/>
              </p:ext>
            </p:extLst>
          </p:nvPr>
        </p:nvGraphicFramePr>
        <p:xfrm>
          <a:off x="2289281" y="9241995"/>
          <a:ext cx="3131082" cy="1157804"/>
        </p:xfrm>
        <a:graphic>
          <a:graphicData uri="http://schemas.openxmlformats.org/drawingml/2006/table">
            <a:tbl>
              <a:tblPr firstRow="1" bandRow="1">
                <a:tableStyleId>{5940675A-B579-460E-94D1-54222C63F5DA}</a:tableStyleId>
              </a:tblPr>
              <a:tblGrid>
                <a:gridCol w="1565541">
                  <a:extLst>
                    <a:ext uri="{9D8B030D-6E8A-4147-A177-3AD203B41FA5}">
                      <a16:colId xmlns:a16="http://schemas.microsoft.com/office/drawing/2014/main" val="1018535796"/>
                    </a:ext>
                  </a:extLst>
                </a:gridCol>
                <a:gridCol w="1565541">
                  <a:extLst>
                    <a:ext uri="{9D8B030D-6E8A-4147-A177-3AD203B41FA5}">
                      <a16:colId xmlns:a16="http://schemas.microsoft.com/office/drawing/2014/main" val="345008243"/>
                    </a:ext>
                  </a:extLst>
                </a:gridCol>
              </a:tblGrid>
              <a:tr h="354169">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IT-11</a:t>
                      </a:r>
                      <a:r>
                        <a:rPr kumimoji="1" lang="ja-JP" altLang="en-US" baseline="0" dirty="0" smtClean="0"/>
                        <a:t> 石田</a:t>
                      </a:r>
                      <a:endParaRPr kumimoji="1" lang="ja-JP" altLang="en-US" dirty="0" smtClean="0"/>
                    </a:p>
                  </a:txBody>
                  <a:tcPr/>
                </a:tc>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IT-16</a:t>
                      </a:r>
                      <a:r>
                        <a:rPr kumimoji="1" lang="ja-JP" altLang="en-US" baseline="0" dirty="0" smtClean="0"/>
                        <a:t> 小澤</a:t>
                      </a:r>
                      <a:endParaRPr kumimoji="1" lang="ja-JP" altLang="en-US" dirty="0" smtClean="0"/>
                    </a:p>
                  </a:txBody>
                  <a:tcPr/>
                </a:tc>
                <a:extLst>
                  <a:ext uri="{0D108BD9-81ED-4DB2-BD59-A6C34878D82A}">
                    <a16:rowId xmlns:a16="http://schemas.microsoft.com/office/drawing/2014/main" val="1445007698"/>
                  </a:ext>
                </a:extLst>
              </a:tr>
              <a:tr h="803635">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492503848"/>
                  </a:ext>
                </a:extLst>
              </a:tr>
            </a:tbl>
          </a:graphicData>
        </a:graphic>
      </p:graphicFrame>
      <p:graphicFrame>
        <p:nvGraphicFramePr>
          <p:cNvPr id="72" name="表 71"/>
          <p:cNvGraphicFramePr>
            <a:graphicFrameLocks noGrp="1"/>
          </p:cNvGraphicFramePr>
          <p:nvPr>
            <p:extLst>
              <p:ext uri="{D42A27DB-BD31-4B8C-83A1-F6EECF244321}">
                <p14:modId xmlns:p14="http://schemas.microsoft.com/office/powerpoint/2010/main" val="281399168"/>
              </p:ext>
            </p:extLst>
          </p:nvPr>
        </p:nvGraphicFramePr>
        <p:xfrm>
          <a:off x="2310012" y="7886989"/>
          <a:ext cx="3131082" cy="1153310"/>
        </p:xfrm>
        <a:graphic>
          <a:graphicData uri="http://schemas.openxmlformats.org/drawingml/2006/table">
            <a:tbl>
              <a:tblPr firstRow="1" bandRow="1">
                <a:tableStyleId>{5940675A-B579-460E-94D1-54222C63F5DA}</a:tableStyleId>
              </a:tblPr>
              <a:tblGrid>
                <a:gridCol w="1565541">
                  <a:extLst>
                    <a:ext uri="{9D8B030D-6E8A-4147-A177-3AD203B41FA5}">
                      <a16:colId xmlns:a16="http://schemas.microsoft.com/office/drawing/2014/main" val="1018535796"/>
                    </a:ext>
                  </a:extLst>
                </a:gridCol>
                <a:gridCol w="1565541">
                  <a:extLst>
                    <a:ext uri="{9D8B030D-6E8A-4147-A177-3AD203B41FA5}">
                      <a16:colId xmlns:a16="http://schemas.microsoft.com/office/drawing/2014/main" val="345008243"/>
                    </a:ext>
                  </a:extLst>
                </a:gridCol>
              </a:tblGrid>
              <a:tr h="341990">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IT-10</a:t>
                      </a:r>
                      <a:r>
                        <a:rPr kumimoji="1" lang="ja-JP" altLang="en-US" dirty="0" smtClean="0"/>
                        <a:t> 粟津</a:t>
                      </a:r>
                      <a:r>
                        <a:rPr kumimoji="1" lang="ja-JP" altLang="en-US" baseline="0" dirty="0" smtClean="0"/>
                        <a:t> </a:t>
                      </a:r>
                      <a:endParaRPr kumimoji="1" lang="ja-JP" altLang="en-US" dirty="0" smtClean="0"/>
                    </a:p>
                  </a:txBody>
                  <a:tcPr/>
                </a:tc>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IT-15</a:t>
                      </a:r>
                      <a:r>
                        <a:rPr kumimoji="1" lang="ja-JP" altLang="en-US" baseline="0" dirty="0" smtClean="0"/>
                        <a:t> 小川</a:t>
                      </a:r>
                      <a:endParaRPr kumimoji="1" lang="ja-JP" altLang="en-US" dirty="0" smtClean="0"/>
                    </a:p>
                  </a:txBody>
                  <a:tcPr/>
                </a:tc>
                <a:extLst>
                  <a:ext uri="{0D108BD9-81ED-4DB2-BD59-A6C34878D82A}">
                    <a16:rowId xmlns:a16="http://schemas.microsoft.com/office/drawing/2014/main" val="1445007698"/>
                  </a:ext>
                </a:extLst>
              </a:tr>
              <a:tr h="811320">
                <a:tc>
                  <a:txBody>
                    <a:bodyPr/>
                    <a:lstStyle/>
                    <a:p>
                      <a:endParaRPr kumimoji="1" lang="ja-JP" altLang="en-US" dirty="0"/>
                    </a:p>
                  </a:txBody>
                  <a:tcPr/>
                </a:tc>
                <a:tc>
                  <a:txBody>
                    <a:bodyPr/>
                    <a:lstStyle/>
                    <a:p>
                      <a:pPr algn="ctr"/>
                      <a:endParaRPr kumimoji="1" lang="ja-JP" altLang="en-US" dirty="0"/>
                    </a:p>
                  </a:txBody>
                  <a:tcPr/>
                </a:tc>
                <a:extLst>
                  <a:ext uri="{0D108BD9-81ED-4DB2-BD59-A6C34878D82A}">
                    <a16:rowId xmlns:a16="http://schemas.microsoft.com/office/drawing/2014/main" val="2492503848"/>
                  </a:ext>
                </a:extLst>
              </a:tr>
            </a:tbl>
          </a:graphicData>
        </a:graphic>
      </p:graphicFrame>
      <p:pic>
        <p:nvPicPr>
          <p:cNvPr id="79" name="図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8699" y="9624601"/>
            <a:ext cx="1325170" cy="745408"/>
          </a:xfrm>
          <a:prstGeom prst="rect">
            <a:avLst/>
          </a:prstGeom>
        </p:spPr>
      </p:pic>
      <p:graphicFrame>
        <p:nvGraphicFramePr>
          <p:cNvPr id="80" name="表 79"/>
          <p:cNvGraphicFramePr>
            <a:graphicFrameLocks noGrp="1"/>
          </p:cNvGraphicFramePr>
          <p:nvPr>
            <p:extLst>
              <p:ext uri="{D42A27DB-BD31-4B8C-83A1-F6EECF244321}">
                <p14:modId xmlns:p14="http://schemas.microsoft.com/office/powerpoint/2010/main" val="2711793284"/>
              </p:ext>
            </p:extLst>
          </p:nvPr>
        </p:nvGraphicFramePr>
        <p:xfrm>
          <a:off x="401803" y="3033167"/>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120127153"/>
                    </a:ext>
                  </a:extLst>
                </a:gridCol>
              </a:tblGrid>
              <a:tr h="342809">
                <a:tc>
                  <a:txBody>
                    <a:bodyPr/>
                    <a:lstStyle/>
                    <a:p>
                      <a:pPr algn="ctr"/>
                      <a:r>
                        <a:rPr kumimoji="1" lang="en-US" altLang="ja-JP" dirty="0" smtClean="0"/>
                        <a:t>IT-2 </a:t>
                      </a:r>
                      <a:r>
                        <a:rPr kumimoji="1" lang="ja-JP" altLang="en-US" baseline="0" dirty="0" smtClean="0"/>
                        <a:t>田口</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81" name="表 80"/>
          <p:cNvGraphicFramePr>
            <a:graphicFrameLocks noGrp="1"/>
          </p:cNvGraphicFramePr>
          <p:nvPr>
            <p:extLst>
              <p:ext uri="{D42A27DB-BD31-4B8C-83A1-F6EECF244321}">
                <p14:modId xmlns:p14="http://schemas.microsoft.com/office/powerpoint/2010/main" val="3250764281"/>
              </p:ext>
            </p:extLst>
          </p:nvPr>
        </p:nvGraphicFramePr>
        <p:xfrm>
          <a:off x="5827263" y="9254300"/>
          <a:ext cx="1468041" cy="113319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120127153"/>
                    </a:ext>
                  </a:extLst>
                </a:gridCol>
              </a:tblGrid>
              <a:tr h="0">
                <a:tc>
                  <a:txBody>
                    <a:bodyPr/>
                    <a:lstStyle/>
                    <a:p>
                      <a:pPr algn="ctr"/>
                      <a:r>
                        <a:rPr kumimoji="1" lang="en-US" altLang="ja-JP" dirty="0" smtClean="0"/>
                        <a:t>IT-21</a:t>
                      </a:r>
                      <a:r>
                        <a:rPr kumimoji="1" lang="ja-JP" altLang="en-US" baseline="0" dirty="0" smtClean="0"/>
                        <a:t> 小嶋</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82" name="表 81"/>
          <p:cNvGraphicFramePr>
            <a:graphicFrameLocks noGrp="1"/>
          </p:cNvGraphicFramePr>
          <p:nvPr>
            <p:extLst>
              <p:ext uri="{D42A27DB-BD31-4B8C-83A1-F6EECF244321}">
                <p14:modId xmlns:p14="http://schemas.microsoft.com/office/powerpoint/2010/main" val="4001841413"/>
              </p:ext>
            </p:extLst>
          </p:nvPr>
        </p:nvGraphicFramePr>
        <p:xfrm>
          <a:off x="399541" y="6595117"/>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120127153"/>
                    </a:ext>
                  </a:extLst>
                </a:gridCol>
              </a:tblGrid>
              <a:tr h="342809">
                <a:tc>
                  <a:txBody>
                    <a:bodyPr/>
                    <a:lstStyle/>
                    <a:p>
                      <a:pPr algn="ctr"/>
                      <a:r>
                        <a:rPr kumimoji="1" lang="en-US" altLang="ja-JP" dirty="0" smtClean="0"/>
                        <a:t>IT-4 </a:t>
                      </a:r>
                      <a:r>
                        <a:rPr kumimoji="1" lang="ja-JP" altLang="en-US" dirty="0" smtClean="0"/>
                        <a:t>郭</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83" name="表 82"/>
          <p:cNvGraphicFramePr>
            <a:graphicFrameLocks noGrp="1"/>
          </p:cNvGraphicFramePr>
          <p:nvPr>
            <p:extLst>
              <p:ext uri="{D42A27DB-BD31-4B8C-83A1-F6EECF244321}">
                <p14:modId xmlns:p14="http://schemas.microsoft.com/office/powerpoint/2010/main" val="4285011557"/>
              </p:ext>
            </p:extLst>
          </p:nvPr>
        </p:nvGraphicFramePr>
        <p:xfrm>
          <a:off x="401804" y="4369028"/>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120127153"/>
                    </a:ext>
                  </a:extLst>
                </a:gridCol>
              </a:tblGrid>
              <a:tr h="342809">
                <a:tc>
                  <a:txBody>
                    <a:bodyPr/>
                    <a:lstStyle/>
                    <a:p>
                      <a:pPr algn="ctr"/>
                      <a:r>
                        <a:rPr kumimoji="1" lang="en-US" altLang="ja-JP" dirty="0" smtClean="0"/>
                        <a:t>IT-3</a:t>
                      </a:r>
                      <a:r>
                        <a:rPr kumimoji="1" lang="ja-JP" altLang="en-US" baseline="0" dirty="0" smtClean="0"/>
                        <a:t> 角</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84" name="表 83"/>
          <p:cNvGraphicFramePr>
            <a:graphicFrameLocks noGrp="1"/>
          </p:cNvGraphicFramePr>
          <p:nvPr>
            <p:extLst>
              <p:ext uri="{D42A27DB-BD31-4B8C-83A1-F6EECF244321}">
                <p14:modId xmlns:p14="http://schemas.microsoft.com/office/powerpoint/2010/main" val="3944046086"/>
              </p:ext>
            </p:extLst>
          </p:nvPr>
        </p:nvGraphicFramePr>
        <p:xfrm>
          <a:off x="5810579" y="7909482"/>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120127153"/>
                    </a:ext>
                  </a:extLst>
                </a:gridCol>
              </a:tblGrid>
              <a:tr h="342809">
                <a:tc>
                  <a:txBody>
                    <a:bodyPr/>
                    <a:lstStyle/>
                    <a:p>
                      <a:pPr algn="ctr"/>
                      <a:r>
                        <a:rPr kumimoji="1" lang="en-US" altLang="ja-JP" dirty="0" smtClean="0"/>
                        <a:t>IT-20 </a:t>
                      </a:r>
                      <a:r>
                        <a:rPr kumimoji="1" lang="ja-JP" altLang="en-US" baseline="0" dirty="0" smtClean="0"/>
                        <a:t>國政</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85" name="表 84"/>
          <p:cNvGraphicFramePr>
            <a:graphicFrameLocks noGrp="1"/>
          </p:cNvGraphicFramePr>
          <p:nvPr>
            <p:extLst>
              <p:ext uri="{D42A27DB-BD31-4B8C-83A1-F6EECF244321}">
                <p14:modId xmlns:p14="http://schemas.microsoft.com/office/powerpoint/2010/main" val="1573227434"/>
              </p:ext>
            </p:extLst>
          </p:nvPr>
        </p:nvGraphicFramePr>
        <p:xfrm>
          <a:off x="5810579" y="6553200"/>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120127153"/>
                    </a:ext>
                  </a:extLst>
                </a:gridCol>
              </a:tblGrid>
              <a:tr h="342809">
                <a:tc>
                  <a:txBody>
                    <a:bodyPr/>
                    <a:lstStyle/>
                    <a:p>
                      <a:pPr algn="ctr"/>
                      <a:r>
                        <a:rPr kumimoji="1" lang="en-US" altLang="ja-JP" dirty="0" smtClean="0"/>
                        <a:t>IT-19 </a:t>
                      </a:r>
                      <a:r>
                        <a:rPr kumimoji="1" lang="ja-JP" altLang="en-US" baseline="0" dirty="0" smtClean="0"/>
                        <a:t>木下</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86" name="表 85"/>
          <p:cNvGraphicFramePr>
            <a:graphicFrameLocks noGrp="1"/>
          </p:cNvGraphicFramePr>
          <p:nvPr>
            <p:extLst>
              <p:ext uri="{D42A27DB-BD31-4B8C-83A1-F6EECF244321}">
                <p14:modId xmlns:p14="http://schemas.microsoft.com/office/powerpoint/2010/main" val="3418982646"/>
              </p:ext>
            </p:extLst>
          </p:nvPr>
        </p:nvGraphicFramePr>
        <p:xfrm>
          <a:off x="5693936" y="4168786"/>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120127153"/>
                    </a:ext>
                  </a:extLst>
                </a:gridCol>
              </a:tblGrid>
              <a:tr h="342809">
                <a:tc>
                  <a:txBody>
                    <a:bodyPr/>
                    <a:lstStyle/>
                    <a:p>
                      <a:pPr algn="ctr"/>
                      <a:r>
                        <a:rPr kumimoji="1" lang="en-US" altLang="ja-JP" dirty="0" smtClean="0"/>
                        <a:t>IT-18</a:t>
                      </a:r>
                      <a:r>
                        <a:rPr kumimoji="1" lang="ja-JP" altLang="en-US" baseline="0" dirty="0" smtClean="0"/>
                        <a:t> 岸本</a:t>
                      </a:r>
                      <a:endParaRPr kumimoji="1" lang="ja-JP" altLang="en-US" sz="1100"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87" name="表 86"/>
          <p:cNvGraphicFramePr>
            <a:graphicFrameLocks noGrp="1"/>
          </p:cNvGraphicFramePr>
          <p:nvPr>
            <p:extLst>
              <p:ext uri="{D42A27DB-BD31-4B8C-83A1-F6EECF244321}">
                <p14:modId xmlns:p14="http://schemas.microsoft.com/office/powerpoint/2010/main" val="1056697275"/>
              </p:ext>
            </p:extLst>
          </p:nvPr>
        </p:nvGraphicFramePr>
        <p:xfrm>
          <a:off x="5737108" y="2146431"/>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120127153"/>
                    </a:ext>
                  </a:extLst>
                </a:gridCol>
              </a:tblGrid>
              <a:tr h="342809">
                <a:tc>
                  <a:txBody>
                    <a:bodyPr/>
                    <a:lstStyle/>
                    <a:p>
                      <a:pPr algn="ctr"/>
                      <a:r>
                        <a:rPr kumimoji="1" lang="en-US" altLang="ja-JP" dirty="0" smtClean="0"/>
                        <a:t>IT-17</a:t>
                      </a:r>
                      <a:r>
                        <a:rPr kumimoji="1" lang="ja-JP" altLang="en-US" baseline="0" dirty="0" smtClean="0"/>
                        <a:t> 松本</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88" name="表 87"/>
          <p:cNvGraphicFramePr>
            <a:graphicFrameLocks noGrp="1"/>
          </p:cNvGraphicFramePr>
          <p:nvPr>
            <p:extLst>
              <p:ext uri="{D42A27DB-BD31-4B8C-83A1-F6EECF244321}">
                <p14:modId xmlns:p14="http://schemas.microsoft.com/office/powerpoint/2010/main" val="274382999"/>
              </p:ext>
            </p:extLst>
          </p:nvPr>
        </p:nvGraphicFramePr>
        <p:xfrm>
          <a:off x="380578" y="9249902"/>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120127153"/>
                    </a:ext>
                  </a:extLst>
                </a:gridCol>
              </a:tblGrid>
              <a:tr h="342809">
                <a:tc>
                  <a:txBody>
                    <a:bodyPr/>
                    <a:lstStyle/>
                    <a:p>
                      <a:pPr algn="ctr"/>
                      <a:r>
                        <a:rPr kumimoji="1" lang="en-US" altLang="ja-JP" dirty="0" smtClean="0"/>
                        <a:t>IT-6</a:t>
                      </a:r>
                      <a:r>
                        <a:rPr kumimoji="1" lang="ja-JP" altLang="en-US" baseline="0" dirty="0" smtClean="0"/>
                        <a:t>小田垣</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90" name="表 89"/>
          <p:cNvGraphicFramePr>
            <a:graphicFrameLocks noGrp="1"/>
          </p:cNvGraphicFramePr>
          <p:nvPr>
            <p:extLst>
              <p:ext uri="{D42A27DB-BD31-4B8C-83A1-F6EECF244321}">
                <p14:modId xmlns:p14="http://schemas.microsoft.com/office/powerpoint/2010/main" val="3309036244"/>
              </p:ext>
            </p:extLst>
          </p:nvPr>
        </p:nvGraphicFramePr>
        <p:xfrm>
          <a:off x="390211" y="7917055"/>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120127153"/>
                    </a:ext>
                  </a:extLst>
                </a:gridCol>
              </a:tblGrid>
              <a:tr h="342809">
                <a:tc>
                  <a:txBody>
                    <a:bodyPr/>
                    <a:lstStyle/>
                    <a:p>
                      <a:pPr algn="ctr"/>
                      <a:r>
                        <a:rPr kumimoji="1" lang="en-US" altLang="ja-JP" dirty="0" smtClean="0"/>
                        <a:t>IT-5</a:t>
                      </a:r>
                      <a:r>
                        <a:rPr kumimoji="1" lang="ja-JP" altLang="en-US" dirty="0" smtClean="0"/>
                        <a:t> チャプロン</a:t>
                      </a:r>
                      <a:r>
                        <a:rPr kumimoji="1" lang="ja-JP" altLang="en-US" baseline="0" dirty="0" smtClean="0"/>
                        <a:t> </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91" name="表 90"/>
          <p:cNvGraphicFramePr>
            <a:graphicFrameLocks noGrp="1"/>
          </p:cNvGraphicFramePr>
          <p:nvPr>
            <p:extLst>
              <p:ext uri="{D42A27DB-BD31-4B8C-83A1-F6EECF244321}">
                <p14:modId xmlns:p14="http://schemas.microsoft.com/office/powerpoint/2010/main" val="4141683642"/>
              </p:ext>
            </p:extLst>
          </p:nvPr>
        </p:nvGraphicFramePr>
        <p:xfrm>
          <a:off x="3810041" y="4160373"/>
          <a:ext cx="1568412" cy="1161485"/>
        </p:xfrm>
        <a:graphic>
          <a:graphicData uri="http://schemas.openxmlformats.org/drawingml/2006/table">
            <a:tbl>
              <a:tblPr firstRow="1" bandRow="1">
                <a:tableStyleId>{5940675A-B579-460E-94D1-54222C63F5DA}</a:tableStyleId>
              </a:tblPr>
              <a:tblGrid>
                <a:gridCol w="1568412">
                  <a:extLst>
                    <a:ext uri="{9D8B030D-6E8A-4147-A177-3AD203B41FA5}">
                      <a16:colId xmlns:a16="http://schemas.microsoft.com/office/drawing/2014/main" val="120127153"/>
                    </a:ext>
                  </a:extLst>
                </a:gridCol>
              </a:tblGrid>
              <a:tr h="346490">
                <a:tc>
                  <a:txBody>
                    <a:bodyPr/>
                    <a:lstStyle/>
                    <a:p>
                      <a:pPr algn="ctr"/>
                      <a:r>
                        <a:rPr kumimoji="1" lang="en-US" altLang="ja-JP" dirty="0" smtClean="0"/>
                        <a:t>IT-13 </a:t>
                      </a:r>
                      <a:r>
                        <a:rPr kumimoji="1" lang="ja-JP" altLang="en-US" baseline="0" dirty="0" smtClean="0"/>
                        <a:t>藤原</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92" name="表 91"/>
          <p:cNvGraphicFramePr>
            <a:graphicFrameLocks noGrp="1"/>
          </p:cNvGraphicFramePr>
          <p:nvPr>
            <p:extLst>
              <p:ext uri="{D42A27DB-BD31-4B8C-83A1-F6EECF244321}">
                <p14:modId xmlns:p14="http://schemas.microsoft.com/office/powerpoint/2010/main" val="3581941092"/>
              </p:ext>
            </p:extLst>
          </p:nvPr>
        </p:nvGraphicFramePr>
        <p:xfrm>
          <a:off x="2281279" y="3718144"/>
          <a:ext cx="1520069" cy="1165451"/>
        </p:xfrm>
        <a:graphic>
          <a:graphicData uri="http://schemas.openxmlformats.org/drawingml/2006/table">
            <a:tbl>
              <a:tblPr firstRow="1" bandRow="1">
                <a:tableStyleId>{5940675A-B579-460E-94D1-54222C63F5DA}</a:tableStyleId>
              </a:tblPr>
              <a:tblGrid>
                <a:gridCol w="1520069">
                  <a:extLst>
                    <a:ext uri="{9D8B030D-6E8A-4147-A177-3AD203B41FA5}">
                      <a16:colId xmlns:a16="http://schemas.microsoft.com/office/drawing/2014/main" val="120127153"/>
                    </a:ext>
                  </a:extLst>
                </a:gridCol>
              </a:tblGrid>
              <a:tr h="394976">
                <a:tc>
                  <a:txBody>
                    <a:bodyPr/>
                    <a:lstStyle/>
                    <a:p>
                      <a:pPr algn="ctr"/>
                      <a:r>
                        <a:rPr kumimoji="1" lang="en-US" altLang="ja-JP" dirty="0" smtClean="0"/>
                        <a:t>IT-8 </a:t>
                      </a:r>
                      <a:r>
                        <a:rPr kumimoji="1" lang="ja-JP" altLang="en-US" dirty="0" smtClean="0"/>
                        <a:t>冨上</a:t>
                      </a:r>
                      <a:r>
                        <a:rPr kumimoji="1" lang="ja-JP" altLang="en-US" baseline="0" dirty="0" smtClean="0"/>
                        <a:t> </a:t>
                      </a:r>
                      <a:endParaRPr kumimoji="1" lang="ja-JP" altLang="en-US" dirty="0"/>
                    </a:p>
                  </a:txBody>
                  <a:tcPr/>
                </a:tc>
                <a:extLst>
                  <a:ext uri="{0D108BD9-81ED-4DB2-BD59-A6C34878D82A}">
                    <a16:rowId xmlns:a16="http://schemas.microsoft.com/office/drawing/2014/main" val="1579642288"/>
                  </a:ext>
                </a:extLst>
              </a:tr>
              <a:tr h="77047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93" name="表 92"/>
          <p:cNvGraphicFramePr>
            <a:graphicFrameLocks noGrp="1"/>
          </p:cNvGraphicFramePr>
          <p:nvPr>
            <p:extLst>
              <p:ext uri="{D42A27DB-BD31-4B8C-83A1-F6EECF244321}">
                <p14:modId xmlns:p14="http://schemas.microsoft.com/office/powerpoint/2010/main" val="2345119025"/>
              </p:ext>
            </p:extLst>
          </p:nvPr>
        </p:nvGraphicFramePr>
        <p:xfrm>
          <a:off x="2237105" y="2143551"/>
          <a:ext cx="1564243" cy="1157804"/>
        </p:xfrm>
        <a:graphic>
          <a:graphicData uri="http://schemas.openxmlformats.org/drawingml/2006/table">
            <a:tbl>
              <a:tblPr firstRow="1" bandRow="1">
                <a:tableStyleId>{5940675A-B579-460E-94D1-54222C63F5DA}</a:tableStyleId>
              </a:tblPr>
              <a:tblGrid>
                <a:gridCol w="1564243">
                  <a:extLst>
                    <a:ext uri="{9D8B030D-6E8A-4147-A177-3AD203B41FA5}">
                      <a16:colId xmlns:a16="http://schemas.microsoft.com/office/drawing/2014/main" val="120127153"/>
                    </a:ext>
                  </a:extLst>
                </a:gridCol>
              </a:tblGrid>
              <a:tr h="342809">
                <a:tc>
                  <a:txBody>
                    <a:bodyPr/>
                    <a:lstStyle/>
                    <a:p>
                      <a:pPr algn="ctr"/>
                      <a:r>
                        <a:rPr kumimoji="1" lang="en-US" altLang="ja-JP" dirty="0" smtClean="0"/>
                        <a:t>IT-7 </a:t>
                      </a:r>
                      <a:r>
                        <a:rPr kumimoji="1" lang="ja-JP" altLang="en-US" dirty="0" smtClean="0"/>
                        <a:t>曹</a:t>
                      </a:r>
                      <a:r>
                        <a:rPr kumimoji="1" lang="ja-JP" altLang="en-US" baseline="0" dirty="0" smtClean="0"/>
                        <a:t> </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94" name="表 93"/>
          <p:cNvGraphicFramePr>
            <a:graphicFrameLocks noGrp="1"/>
          </p:cNvGraphicFramePr>
          <p:nvPr>
            <p:extLst>
              <p:ext uri="{D42A27DB-BD31-4B8C-83A1-F6EECF244321}">
                <p14:modId xmlns:p14="http://schemas.microsoft.com/office/powerpoint/2010/main" val="1662958613"/>
              </p:ext>
            </p:extLst>
          </p:nvPr>
        </p:nvGraphicFramePr>
        <p:xfrm>
          <a:off x="3810041" y="2713759"/>
          <a:ext cx="1566838" cy="1157804"/>
        </p:xfrm>
        <a:graphic>
          <a:graphicData uri="http://schemas.openxmlformats.org/drawingml/2006/table">
            <a:tbl>
              <a:tblPr firstRow="1" bandRow="1">
                <a:tableStyleId>{5940675A-B579-460E-94D1-54222C63F5DA}</a:tableStyleId>
              </a:tblPr>
              <a:tblGrid>
                <a:gridCol w="1566838">
                  <a:extLst>
                    <a:ext uri="{9D8B030D-6E8A-4147-A177-3AD203B41FA5}">
                      <a16:colId xmlns:a16="http://schemas.microsoft.com/office/drawing/2014/main" val="120127153"/>
                    </a:ext>
                  </a:extLst>
                </a:gridCol>
              </a:tblGrid>
              <a:tr h="342809">
                <a:tc>
                  <a:txBody>
                    <a:bodyPr/>
                    <a:lstStyle/>
                    <a:p>
                      <a:pPr algn="ctr"/>
                      <a:r>
                        <a:rPr kumimoji="1" lang="en-US" altLang="ja-JP" dirty="0" smtClean="0"/>
                        <a:t>IT-12</a:t>
                      </a:r>
                      <a:r>
                        <a:rPr kumimoji="1" lang="ja-JP" altLang="en-US" baseline="0" dirty="0" smtClean="0"/>
                        <a:t> 細見</a:t>
                      </a:r>
                      <a:endParaRPr kumimoji="1" lang="ja-JP" altLang="en-US" dirty="0"/>
                    </a:p>
                  </a:txBody>
                  <a:tcPr/>
                </a:tc>
                <a:extLst>
                  <a:ext uri="{0D108BD9-81ED-4DB2-BD59-A6C34878D82A}">
                    <a16:rowId xmlns:a16="http://schemas.microsoft.com/office/drawing/2014/main" val="1579642288"/>
                  </a:ext>
                </a:extLst>
              </a:tr>
              <a:tr h="814995">
                <a:tc>
                  <a:txBody>
                    <a:bodyPr/>
                    <a:lstStyle/>
                    <a:p>
                      <a:endParaRPr kumimoji="1" lang="ja-JP" altLang="en-US" dirty="0"/>
                    </a:p>
                  </a:txBody>
                  <a:tcPr/>
                </a:tc>
                <a:extLst>
                  <a:ext uri="{0D108BD9-81ED-4DB2-BD59-A6C34878D82A}">
                    <a16:rowId xmlns:a16="http://schemas.microsoft.com/office/drawing/2014/main" val="3532227455"/>
                  </a:ext>
                </a:extLst>
              </a:tr>
            </a:tbl>
          </a:graphicData>
        </a:graphic>
      </p:graphicFrame>
      <p:graphicFrame>
        <p:nvGraphicFramePr>
          <p:cNvPr id="95" name="表 94"/>
          <p:cNvGraphicFramePr>
            <a:graphicFrameLocks noGrp="1"/>
          </p:cNvGraphicFramePr>
          <p:nvPr>
            <p:extLst>
              <p:ext uri="{D42A27DB-BD31-4B8C-83A1-F6EECF244321}">
                <p14:modId xmlns:p14="http://schemas.microsoft.com/office/powerpoint/2010/main" val="3180183776"/>
              </p:ext>
            </p:extLst>
          </p:nvPr>
        </p:nvGraphicFramePr>
        <p:xfrm>
          <a:off x="399541" y="6191326"/>
          <a:ext cx="1475585" cy="318199"/>
        </p:xfrm>
        <a:graphic>
          <a:graphicData uri="http://schemas.openxmlformats.org/drawingml/2006/table">
            <a:tbl>
              <a:tblPr firstRow="1" bandRow="1">
                <a:tableStyleId>{5940675A-B579-460E-94D1-54222C63F5DA}</a:tableStyleId>
              </a:tblPr>
              <a:tblGrid>
                <a:gridCol w="1475585">
                  <a:extLst>
                    <a:ext uri="{9D8B030D-6E8A-4147-A177-3AD203B41FA5}">
                      <a16:colId xmlns:a16="http://schemas.microsoft.com/office/drawing/2014/main" val="1516208719"/>
                    </a:ext>
                  </a:extLst>
                </a:gridCol>
              </a:tblGrid>
              <a:tr h="266687">
                <a:tc>
                  <a:txBody>
                    <a:bodyPr/>
                    <a:lstStyle/>
                    <a:p>
                      <a:pPr algn="ctr"/>
                      <a:r>
                        <a:rPr kumimoji="1" lang="ja-JP" altLang="en-US" dirty="0" smtClean="0"/>
                        <a:t>審査シート</a:t>
                      </a:r>
                      <a:endParaRPr kumimoji="1" lang="ja-JP" altLang="en-US" dirty="0"/>
                    </a:p>
                  </a:txBody>
                  <a:tcPr/>
                </a:tc>
                <a:extLst>
                  <a:ext uri="{0D108BD9-81ED-4DB2-BD59-A6C34878D82A}">
                    <a16:rowId xmlns:a16="http://schemas.microsoft.com/office/drawing/2014/main" val="3441198533"/>
                  </a:ext>
                </a:extLst>
              </a:tr>
            </a:tbl>
          </a:graphicData>
        </a:graphic>
      </p:graphicFrame>
      <p:pic>
        <p:nvPicPr>
          <p:cNvPr id="96" name="図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9979" y="6972733"/>
            <a:ext cx="1329240" cy="678264"/>
          </a:xfrm>
          <a:prstGeom prst="rect">
            <a:avLst/>
          </a:prstGeom>
        </p:spPr>
      </p:pic>
      <p:pic>
        <p:nvPicPr>
          <p:cNvPr id="97" name="図 96"/>
          <p:cNvPicPr>
            <a:picLocks noChangeAspect="1"/>
          </p:cNvPicPr>
          <p:nvPr/>
        </p:nvPicPr>
        <p:blipFill rotWithShape="1">
          <a:blip r:embed="rId4" cstate="print">
            <a:extLst>
              <a:ext uri="{28A0092B-C50C-407E-A947-70E740481C1C}">
                <a14:useLocalDpi xmlns:a14="http://schemas.microsoft.com/office/drawing/2010/main" val="0"/>
              </a:ext>
            </a:extLst>
          </a:blip>
          <a:srcRect t="-147" b="11427"/>
          <a:stretch/>
        </p:blipFill>
        <p:spPr>
          <a:xfrm>
            <a:off x="2447680" y="9625071"/>
            <a:ext cx="1247559" cy="670458"/>
          </a:xfrm>
          <a:prstGeom prst="rect">
            <a:avLst/>
          </a:prstGeom>
        </p:spPr>
      </p:pic>
      <p:pic>
        <p:nvPicPr>
          <p:cNvPr id="98" name="図 97"/>
          <p:cNvPicPr>
            <a:picLocks noChangeAspect="1"/>
          </p:cNvPicPr>
          <p:nvPr/>
        </p:nvPicPr>
        <p:blipFill rotWithShape="1">
          <a:blip r:embed="rId5" cstate="print">
            <a:extLst>
              <a:ext uri="{28A0092B-C50C-407E-A947-70E740481C1C}">
                <a14:useLocalDpi xmlns:a14="http://schemas.microsoft.com/office/drawing/2010/main" val="0"/>
              </a:ext>
            </a:extLst>
          </a:blip>
          <a:srcRect l="9655" t="402" r="8634" b="402"/>
          <a:stretch/>
        </p:blipFill>
        <p:spPr>
          <a:xfrm>
            <a:off x="3967485" y="9625071"/>
            <a:ext cx="1329202" cy="670458"/>
          </a:xfrm>
          <a:prstGeom prst="rect">
            <a:avLst/>
          </a:prstGeom>
        </p:spPr>
      </p:pic>
      <p:pic>
        <p:nvPicPr>
          <p:cNvPr id="99" name="図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2192" y="8286262"/>
            <a:ext cx="1325139" cy="673626"/>
          </a:xfrm>
          <a:prstGeom prst="rect">
            <a:avLst/>
          </a:prstGeom>
        </p:spPr>
      </p:pic>
      <p:pic>
        <p:nvPicPr>
          <p:cNvPr id="100" name="図 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9979" y="8279158"/>
            <a:ext cx="1325170" cy="748344"/>
          </a:xfrm>
          <a:prstGeom prst="rect">
            <a:avLst/>
          </a:prstGeom>
        </p:spPr>
      </p:pic>
      <p:pic>
        <p:nvPicPr>
          <p:cNvPr id="101" name="図 10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827" y="8267379"/>
            <a:ext cx="1235412" cy="760123"/>
          </a:xfrm>
          <a:prstGeom prst="rect">
            <a:avLst/>
          </a:prstGeom>
        </p:spPr>
      </p:pic>
      <p:pic>
        <p:nvPicPr>
          <p:cNvPr id="102" name="図 10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31756" y="6944067"/>
            <a:ext cx="1467592" cy="706930"/>
          </a:xfrm>
          <a:prstGeom prst="rect">
            <a:avLst/>
          </a:prstGeom>
        </p:spPr>
      </p:pic>
      <p:pic>
        <p:nvPicPr>
          <p:cNvPr id="103" name="図 102"/>
          <p:cNvPicPr>
            <a:picLocks noChangeAspect="1"/>
          </p:cNvPicPr>
          <p:nvPr/>
        </p:nvPicPr>
        <p:blipFill rotWithShape="1">
          <a:blip r:embed="rId10" cstate="print">
            <a:extLst>
              <a:ext uri="{28A0092B-C50C-407E-A947-70E740481C1C}">
                <a14:useLocalDpi xmlns:a14="http://schemas.microsoft.com/office/drawing/2010/main" val="0"/>
              </a:ext>
            </a:extLst>
          </a:blip>
          <a:srcRect l="126" t="56" r="-126" b="51178"/>
          <a:stretch/>
        </p:blipFill>
        <p:spPr>
          <a:xfrm>
            <a:off x="2447258" y="6915413"/>
            <a:ext cx="1322114" cy="743689"/>
          </a:xfrm>
          <a:prstGeom prst="rect">
            <a:avLst/>
          </a:prstGeom>
        </p:spPr>
      </p:pic>
      <p:pic>
        <p:nvPicPr>
          <p:cNvPr id="104" name="図 103"/>
          <p:cNvPicPr>
            <a:picLocks noChangeAspect="1"/>
          </p:cNvPicPr>
          <p:nvPr/>
        </p:nvPicPr>
        <p:blipFill rotWithShape="1">
          <a:blip r:embed="rId11" cstate="print">
            <a:extLst>
              <a:ext uri="{28A0092B-C50C-407E-A947-70E740481C1C}">
                <a14:useLocalDpi xmlns:a14="http://schemas.microsoft.com/office/drawing/2010/main" val="0"/>
              </a:ext>
            </a:extLst>
          </a:blip>
          <a:srcRect l="10923" r="9609"/>
          <a:stretch/>
        </p:blipFill>
        <p:spPr>
          <a:xfrm>
            <a:off x="5838540" y="4553238"/>
            <a:ext cx="1265175" cy="768620"/>
          </a:xfrm>
          <a:prstGeom prst="rect">
            <a:avLst/>
          </a:prstGeom>
        </p:spPr>
      </p:pic>
      <p:pic>
        <p:nvPicPr>
          <p:cNvPr id="105" name="図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98699" y="2522848"/>
            <a:ext cx="1188910" cy="743069"/>
          </a:xfrm>
          <a:prstGeom prst="rect">
            <a:avLst/>
          </a:prstGeom>
        </p:spPr>
      </p:pic>
      <p:pic>
        <p:nvPicPr>
          <p:cNvPr id="106" name="図 10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18707" y="3072875"/>
            <a:ext cx="1350505" cy="759659"/>
          </a:xfrm>
          <a:prstGeom prst="rect">
            <a:avLst/>
          </a:prstGeom>
        </p:spPr>
      </p:pic>
      <p:pic>
        <p:nvPicPr>
          <p:cNvPr id="107" name="図 10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901018" y="4577426"/>
            <a:ext cx="1421134" cy="699703"/>
          </a:xfrm>
          <a:prstGeom prst="rect">
            <a:avLst/>
          </a:prstGeom>
        </p:spPr>
      </p:pic>
      <p:pic>
        <p:nvPicPr>
          <p:cNvPr id="108" name="図 10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21121" y="4129853"/>
            <a:ext cx="1432619" cy="696160"/>
          </a:xfrm>
          <a:prstGeom prst="rect">
            <a:avLst/>
          </a:prstGeom>
        </p:spPr>
      </p:pic>
      <p:pic>
        <p:nvPicPr>
          <p:cNvPr id="109" name="図 108"/>
          <p:cNvPicPr>
            <a:picLocks noChangeAspect="1"/>
          </p:cNvPicPr>
          <p:nvPr/>
        </p:nvPicPr>
        <p:blipFill rotWithShape="1">
          <a:blip r:embed="rId16" cstate="print">
            <a:extLst>
              <a:ext uri="{28A0092B-C50C-407E-A947-70E740481C1C}">
                <a14:useLocalDpi xmlns:a14="http://schemas.microsoft.com/office/drawing/2010/main" val="0"/>
              </a:ext>
            </a:extLst>
          </a:blip>
          <a:srcRect l="579" t="83" r="-579" b="79667"/>
          <a:stretch/>
        </p:blipFill>
        <p:spPr>
          <a:xfrm>
            <a:off x="2366227" y="2496380"/>
            <a:ext cx="1374032" cy="762673"/>
          </a:xfrm>
          <a:prstGeom prst="rect">
            <a:avLst/>
          </a:prstGeom>
        </p:spPr>
      </p:pic>
      <p:pic>
        <p:nvPicPr>
          <p:cNvPr id="110" name="図 10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5900" y="4741116"/>
            <a:ext cx="1341859" cy="760343"/>
          </a:xfrm>
          <a:prstGeom prst="rect">
            <a:avLst/>
          </a:prstGeom>
        </p:spPr>
      </p:pic>
      <p:pic>
        <p:nvPicPr>
          <p:cNvPr id="111" name="図 110"/>
          <p:cNvPicPr>
            <a:picLocks noChangeAspect="1"/>
          </p:cNvPicPr>
          <p:nvPr/>
        </p:nvPicPr>
        <p:blipFill rotWithShape="1">
          <a:blip r:embed="rId18" cstate="print">
            <a:extLst>
              <a:ext uri="{28A0092B-C50C-407E-A947-70E740481C1C}">
                <a14:useLocalDpi xmlns:a14="http://schemas.microsoft.com/office/drawing/2010/main" val="0"/>
              </a:ext>
            </a:extLst>
          </a:blip>
          <a:srcRect l="744" t="61" r="-744" b="86473"/>
          <a:stretch/>
        </p:blipFill>
        <p:spPr>
          <a:xfrm>
            <a:off x="460366" y="8300109"/>
            <a:ext cx="1346389" cy="757344"/>
          </a:xfrm>
          <a:prstGeom prst="rect">
            <a:avLst/>
          </a:prstGeom>
        </p:spPr>
      </p:pic>
      <p:pic>
        <p:nvPicPr>
          <p:cNvPr id="112" name="図 1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2361" y="9637229"/>
            <a:ext cx="1334596" cy="669057"/>
          </a:xfrm>
          <a:prstGeom prst="rect">
            <a:avLst/>
          </a:prstGeom>
        </p:spPr>
      </p:pic>
      <p:pic>
        <p:nvPicPr>
          <p:cNvPr id="113" name="図 11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1440" y="6972733"/>
            <a:ext cx="1346319" cy="760141"/>
          </a:xfrm>
          <a:prstGeom prst="rect">
            <a:avLst/>
          </a:prstGeom>
        </p:spPr>
      </p:pic>
      <p:pic>
        <p:nvPicPr>
          <p:cNvPr id="114" name="図 11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1215" y="3452705"/>
            <a:ext cx="1266544" cy="607192"/>
          </a:xfrm>
          <a:prstGeom prst="rect">
            <a:avLst/>
          </a:prstGeom>
        </p:spPr>
      </p:pic>
      <p:pic>
        <p:nvPicPr>
          <p:cNvPr id="115" name="図 114"/>
          <p:cNvPicPr>
            <a:picLocks noChangeAspect="1"/>
          </p:cNvPicPr>
          <p:nvPr/>
        </p:nvPicPr>
        <p:blipFill rotWithShape="1">
          <a:blip r:embed="rId22" cstate="print">
            <a:extLst>
              <a:ext uri="{28A0092B-C50C-407E-A947-70E740481C1C}">
                <a14:useLocalDpi xmlns:a14="http://schemas.microsoft.com/office/drawing/2010/main" val="0"/>
              </a:ext>
            </a:extLst>
          </a:blip>
          <a:srcRect l="126" t="315" r="-126" b="51065"/>
          <a:stretch/>
        </p:blipFill>
        <p:spPr>
          <a:xfrm>
            <a:off x="483510" y="2111474"/>
            <a:ext cx="1341953" cy="696086"/>
          </a:xfrm>
          <a:prstGeom prst="rect">
            <a:avLst/>
          </a:prstGeom>
        </p:spPr>
      </p:pic>
      <p:graphicFrame>
        <p:nvGraphicFramePr>
          <p:cNvPr id="43" name="表 42"/>
          <p:cNvGraphicFramePr>
            <a:graphicFrameLocks noGrp="1"/>
          </p:cNvGraphicFramePr>
          <p:nvPr>
            <p:extLst>
              <p:ext uri="{D42A27DB-BD31-4B8C-83A1-F6EECF244321}">
                <p14:modId xmlns:p14="http://schemas.microsoft.com/office/powerpoint/2010/main" val="2711911897"/>
              </p:ext>
            </p:extLst>
          </p:nvPr>
        </p:nvGraphicFramePr>
        <p:xfrm>
          <a:off x="2089981" y="998205"/>
          <a:ext cx="4098802" cy="352882"/>
        </p:xfrm>
        <a:graphic>
          <a:graphicData uri="http://schemas.openxmlformats.org/drawingml/2006/table">
            <a:tbl>
              <a:tblPr firstRow="1" bandRow="1">
                <a:tableStyleId>{C083E6E3-FA7D-4D7B-A595-EF9225AFEA82}</a:tableStyleId>
              </a:tblPr>
              <a:tblGrid>
                <a:gridCol w="4098802">
                  <a:extLst>
                    <a:ext uri="{9D8B030D-6E8A-4147-A177-3AD203B41FA5}">
                      <a16:colId xmlns:a16="http://schemas.microsoft.com/office/drawing/2014/main" val="2537181800"/>
                    </a:ext>
                  </a:extLst>
                </a:gridCol>
              </a:tblGrid>
              <a:tr h="352882">
                <a:tc>
                  <a:txBody>
                    <a:bodyPr/>
                    <a:lstStyle/>
                    <a:p>
                      <a:pPr algn="ctr"/>
                      <a:r>
                        <a:rPr kumimoji="1" lang="ja-JP" altLang="en-US" dirty="0" smtClean="0"/>
                        <a:t>黒板</a:t>
                      </a:r>
                      <a:endParaRPr kumimoji="1" lang="ja-JP" altLang="en-US" dirty="0"/>
                    </a:p>
                  </a:txBody>
                  <a:tcPr>
                    <a:solidFill>
                      <a:schemeClr val="bg1">
                        <a:lumMod val="95000"/>
                      </a:schemeClr>
                    </a:solidFill>
                  </a:tcPr>
                </a:tc>
                <a:extLst>
                  <a:ext uri="{0D108BD9-81ED-4DB2-BD59-A6C34878D82A}">
                    <a16:rowId xmlns:a16="http://schemas.microsoft.com/office/drawing/2014/main" val="3214975845"/>
                  </a:ext>
                </a:extLst>
              </a:tr>
            </a:tbl>
          </a:graphicData>
        </a:graphic>
      </p:graphicFrame>
      <p:graphicFrame>
        <p:nvGraphicFramePr>
          <p:cNvPr id="44" name="表 43"/>
          <p:cNvGraphicFramePr>
            <a:graphicFrameLocks noGrp="1"/>
          </p:cNvGraphicFramePr>
          <p:nvPr>
            <p:extLst>
              <p:ext uri="{D42A27DB-BD31-4B8C-83A1-F6EECF244321}">
                <p14:modId xmlns:p14="http://schemas.microsoft.com/office/powerpoint/2010/main" val="2036176467"/>
              </p:ext>
            </p:extLst>
          </p:nvPr>
        </p:nvGraphicFramePr>
        <p:xfrm>
          <a:off x="386440" y="1219305"/>
          <a:ext cx="1475585" cy="318199"/>
        </p:xfrm>
        <a:graphic>
          <a:graphicData uri="http://schemas.openxmlformats.org/drawingml/2006/table">
            <a:tbl>
              <a:tblPr firstRow="1" bandRow="1">
                <a:tableStyleId>{5940675A-B579-460E-94D1-54222C63F5DA}</a:tableStyleId>
              </a:tblPr>
              <a:tblGrid>
                <a:gridCol w="1475585">
                  <a:extLst>
                    <a:ext uri="{9D8B030D-6E8A-4147-A177-3AD203B41FA5}">
                      <a16:colId xmlns:a16="http://schemas.microsoft.com/office/drawing/2014/main" val="1516208719"/>
                    </a:ext>
                  </a:extLst>
                </a:gridCol>
              </a:tblGrid>
              <a:tr h="311759">
                <a:tc>
                  <a:txBody>
                    <a:bodyPr/>
                    <a:lstStyle/>
                    <a:p>
                      <a:pPr algn="ctr"/>
                      <a:r>
                        <a:rPr kumimoji="1" lang="ja-JP" altLang="en-US" dirty="0" smtClean="0"/>
                        <a:t>審査シート</a:t>
                      </a:r>
                      <a:endParaRPr kumimoji="1" lang="ja-JP" altLang="en-US" dirty="0"/>
                    </a:p>
                  </a:txBody>
                  <a:tcPr/>
                </a:tc>
                <a:extLst>
                  <a:ext uri="{0D108BD9-81ED-4DB2-BD59-A6C34878D82A}">
                    <a16:rowId xmlns:a16="http://schemas.microsoft.com/office/drawing/2014/main" val="3441198533"/>
                  </a:ext>
                </a:extLst>
              </a:tr>
            </a:tbl>
          </a:graphicData>
        </a:graphic>
      </p:graphicFrame>
    </p:spTree>
    <p:extLst>
      <p:ext uri="{BB962C8B-B14F-4D97-AF65-F5344CB8AC3E}">
        <p14:creationId xmlns:p14="http://schemas.microsoft.com/office/powerpoint/2010/main" val="49600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横巻き 1"/>
          <p:cNvSpPr/>
          <p:nvPr/>
        </p:nvSpPr>
        <p:spPr>
          <a:xfrm>
            <a:off x="394093" y="365579"/>
            <a:ext cx="3545473" cy="744300"/>
          </a:xfrm>
          <a:prstGeom prst="horizontalScroll">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106" tIns="22553" rIns="45106" bIns="22553" numCol="1" spcCol="0" rtlCol="0" fromWordArt="0" anchor="ctr" anchorCtr="0" forceAA="0" compatLnSpc="1">
            <a:prstTxWarp prst="textNoShape">
              <a:avLst/>
            </a:prstTxWarp>
            <a:noAutofit/>
          </a:bodyPr>
          <a:lstStyle/>
          <a:p>
            <a:pPr algn="ctr"/>
            <a:r>
              <a:rPr lang="en-GB" altLang="ja-JP" sz="2800" dirty="0" smtClean="0">
                <a:latin typeface="ＭＳ ゴシック" panose="020B0609070205080204" pitchFamily="49" charset="-128"/>
                <a:ea typeface="ＭＳ ゴシック" panose="020B0609070205080204" pitchFamily="49" charset="-128"/>
              </a:rPr>
              <a:t>IT-11 16</a:t>
            </a:r>
            <a:r>
              <a:rPr lang="en-US" altLang="ja-JP" sz="2800" dirty="0" smtClean="0">
                <a:latin typeface="ＭＳ ゴシック" panose="020B0609070205080204" pitchFamily="49" charset="-128"/>
                <a:ea typeface="ＭＳ ゴシック" panose="020B0609070205080204" pitchFamily="49" charset="-128"/>
              </a:rPr>
              <a:t>2</a:t>
            </a:r>
            <a:r>
              <a:rPr lang="ja-JP" altLang="en-US" sz="2800" dirty="0" smtClean="0">
                <a:latin typeface="ＭＳ ゴシック" panose="020B0609070205080204" pitchFamily="49" charset="-128"/>
                <a:ea typeface="ＭＳ ゴシック" panose="020B0609070205080204" pitchFamily="49" charset="-128"/>
              </a:rPr>
              <a:t>教室</a:t>
            </a:r>
            <a:endParaRPr lang="ja-JP" altLang="en-US" sz="2800" dirty="0">
              <a:latin typeface="ＭＳ ゴシック" panose="020B0609070205080204" pitchFamily="49" charset="-128"/>
              <a:ea typeface="ＭＳ ゴシック" panose="020B0609070205080204" pitchFamily="49" charset="-128"/>
            </a:endParaRPr>
          </a:p>
        </p:txBody>
      </p:sp>
      <p:graphicFrame>
        <p:nvGraphicFramePr>
          <p:cNvPr id="3" name="表 2"/>
          <p:cNvGraphicFramePr>
            <a:graphicFrameLocks noGrp="1"/>
          </p:cNvGraphicFramePr>
          <p:nvPr>
            <p:extLst>
              <p:ext uri="{D42A27DB-BD31-4B8C-83A1-F6EECF244321}">
                <p14:modId xmlns:p14="http://schemas.microsoft.com/office/powerpoint/2010/main" val="3241203394"/>
              </p:ext>
            </p:extLst>
          </p:nvPr>
        </p:nvGraphicFramePr>
        <p:xfrm>
          <a:off x="322657" y="2160373"/>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IT-22</a:t>
                      </a:r>
                      <a:r>
                        <a:rPr kumimoji="1" lang="ja-JP" altLang="en-US" baseline="0" dirty="0" smtClean="0"/>
                        <a:t> 三輪</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4046735103"/>
              </p:ext>
            </p:extLst>
          </p:nvPr>
        </p:nvGraphicFramePr>
        <p:xfrm>
          <a:off x="322657" y="4249261"/>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IT-23</a:t>
                      </a:r>
                      <a:r>
                        <a:rPr kumimoji="1" lang="ja-JP" altLang="en-US" baseline="0" dirty="0" smtClean="0"/>
                        <a:t> 長谷川</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4004368009"/>
              </p:ext>
            </p:extLst>
          </p:nvPr>
        </p:nvGraphicFramePr>
        <p:xfrm>
          <a:off x="319590" y="6288611"/>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IT-24</a:t>
                      </a:r>
                      <a:r>
                        <a:rPr kumimoji="1" lang="ja-JP" altLang="en-US" baseline="0" dirty="0" smtClean="0"/>
                        <a:t> 酒井</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2888852072"/>
              </p:ext>
            </p:extLst>
          </p:nvPr>
        </p:nvGraphicFramePr>
        <p:xfrm>
          <a:off x="5155479" y="6271433"/>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IT-30</a:t>
                      </a:r>
                      <a:r>
                        <a:rPr kumimoji="1" lang="ja-JP" altLang="en-US" baseline="0" dirty="0" smtClean="0"/>
                        <a:t> 杉村</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4" name="表 13"/>
          <p:cNvGraphicFramePr>
            <a:graphicFrameLocks noGrp="1"/>
          </p:cNvGraphicFramePr>
          <p:nvPr>
            <p:extLst>
              <p:ext uri="{D42A27DB-BD31-4B8C-83A1-F6EECF244321}">
                <p14:modId xmlns:p14="http://schemas.microsoft.com/office/powerpoint/2010/main" val="2975616842"/>
              </p:ext>
            </p:extLst>
          </p:nvPr>
        </p:nvGraphicFramePr>
        <p:xfrm>
          <a:off x="2473333" y="6271433"/>
          <a:ext cx="1999512" cy="1157804"/>
        </p:xfrm>
        <a:graphic>
          <a:graphicData uri="http://schemas.openxmlformats.org/drawingml/2006/table">
            <a:tbl>
              <a:tblPr firstRow="1" bandRow="1">
                <a:tableStyleId>{5940675A-B579-460E-94D1-54222C63F5DA}</a:tableStyleId>
              </a:tblPr>
              <a:tblGrid>
                <a:gridCol w="1999512">
                  <a:extLst>
                    <a:ext uri="{9D8B030D-6E8A-4147-A177-3AD203B41FA5}">
                      <a16:colId xmlns:a16="http://schemas.microsoft.com/office/drawing/2014/main" val="2246457258"/>
                    </a:ext>
                  </a:extLst>
                </a:gridCol>
              </a:tblGrid>
              <a:tr h="342809">
                <a:tc>
                  <a:txBody>
                    <a:bodyPr/>
                    <a:lstStyle/>
                    <a:p>
                      <a:pPr algn="ctr"/>
                      <a:r>
                        <a:rPr kumimoji="1" lang="en-US" altLang="ja-JP" dirty="0" smtClean="0"/>
                        <a:t>IT-27</a:t>
                      </a:r>
                      <a:r>
                        <a:rPr kumimoji="1" lang="ja-JP" altLang="en-US" baseline="0" dirty="0" smtClean="0"/>
                        <a:t> 左近</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5" name="表 14"/>
          <p:cNvGraphicFramePr>
            <a:graphicFrameLocks noGrp="1"/>
          </p:cNvGraphicFramePr>
          <p:nvPr>
            <p:extLst>
              <p:ext uri="{D42A27DB-BD31-4B8C-83A1-F6EECF244321}">
                <p14:modId xmlns:p14="http://schemas.microsoft.com/office/powerpoint/2010/main" val="3593287213"/>
              </p:ext>
            </p:extLst>
          </p:nvPr>
        </p:nvGraphicFramePr>
        <p:xfrm>
          <a:off x="2473333" y="4249261"/>
          <a:ext cx="1999512" cy="1157804"/>
        </p:xfrm>
        <a:graphic>
          <a:graphicData uri="http://schemas.openxmlformats.org/drawingml/2006/table">
            <a:tbl>
              <a:tblPr firstRow="1" bandRow="1">
                <a:tableStyleId>{5940675A-B579-460E-94D1-54222C63F5DA}</a:tableStyleId>
              </a:tblPr>
              <a:tblGrid>
                <a:gridCol w="1999512">
                  <a:extLst>
                    <a:ext uri="{9D8B030D-6E8A-4147-A177-3AD203B41FA5}">
                      <a16:colId xmlns:a16="http://schemas.microsoft.com/office/drawing/2014/main" val="2246457258"/>
                    </a:ext>
                  </a:extLst>
                </a:gridCol>
              </a:tblGrid>
              <a:tr h="342809">
                <a:tc>
                  <a:txBody>
                    <a:bodyPr/>
                    <a:lstStyle/>
                    <a:p>
                      <a:pPr algn="ctr"/>
                      <a:r>
                        <a:rPr kumimoji="1" lang="en-US" altLang="ja-JP" dirty="0" smtClean="0"/>
                        <a:t>IT-26</a:t>
                      </a:r>
                      <a:r>
                        <a:rPr kumimoji="1" lang="ja-JP" altLang="en-US" baseline="0" dirty="0" smtClean="0"/>
                        <a:t> 左官</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6" name="表 15"/>
          <p:cNvGraphicFramePr>
            <a:graphicFrameLocks noGrp="1"/>
          </p:cNvGraphicFramePr>
          <p:nvPr>
            <p:extLst>
              <p:ext uri="{D42A27DB-BD31-4B8C-83A1-F6EECF244321}">
                <p14:modId xmlns:p14="http://schemas.microsoft.com/office/powerpoint/2010/main" val="659606524"/>
              </p:ext>
            </p:extLst>
          </p:nvPr>
        </p:nvGraphicFramePr>
        <p:xfrm>
          <a:off x="2473333" y="2166831"/>
          <a:ext cx="1999512" cy="1157804"/>
        </p:xfrm>
        <a:graphic>
          <a:graphicData uri="http://schemas.openxmlformats.org/drawingml/2006/table">
            <a:tbl>
              <a:tblPr firstRow="1" bandRow="1">
                <a:tableStyleId>{5940675A-B579-460E-94D1-54222C63F5DA}</a:tableStyleId>
              </a:tblPr>
              <a:tblGrid>
                <a:gridCol w="1999512">
                  <a:extLst>
                    <a:ext uri="{9D8B030D-6E8A-4147-A177-3AD203B41FA5}">
                      <a16:colId xmlns:a16="http://schemas.microsoft.com/office/drawing/2014/main" val="2246457258"/>
                    </a:ext>
                  </a:extLst>
                </a:gridCol>
              </a:tblGrid>
              <a:tr h="342809">
                <a:tc>
                  <a:txBody>
                    <a:bodyPr/>
                    <a:lstStyle/>
                    <a:p>
                      <a:pPr algn="ctr"/>
                      <a:r>
                        <a:rPr kumimoji="1" lang="en-US" altLang="ja-JP" dirty="0" smtClean="0"/>
                        <a:t>IT-25 </a:t>
                      </a:r>
                      <a:r>
                        <a:rPr kumimoji="1" lang="ja-JP" altLang="en-US" dirty="0" smtClean="0"/>
                        <a:t>杉森</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8" name="表 17"/>
          <p:cNvGraphicFramePr>
            <a:graphicFrameLocks noGrp="1"/>
          </p:cNvGraphicFramePr>
          <p:nvPr>
            <p:extLst>
              <p:ext uri="{D42A27DB-BD31-4B8C-83A1-F6EECF244321}">
                <p14:modId xmlns:p14="http://schemas.microsoft.com/office/powerpoint/2010/main" val="2691620459"/>
              </p:ext>
            </p:extLst>
          </p:nvPr>
        </p:nvGraphicFramePr>
        <p:xfrm>
          <a:off x="5155479" y="4249261"/>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IT-29</a:t>
                      </a:r>
                      <a:r>
                        <a:rPr kumimoji="1" lang="ja-JP" altLang="en-US" baseline="0" dirty="0" smtClean="0"/>
                        <a:t> 下本</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9" name="表 18"/>
          <p:cNvGraphicFramePr>
            <a:graphicFrameLocks noGrp="1"/>
          </p:cNvGraphicFramePr>
          <p:nvPr>
            <p:extLst>
              <p:ext uri="{D42A27DB-BD31-4B8C-83A1-F6EECF244321}">
                <p14:modId xmlns:p14="http://schemas.microsoft.com/office/powerpoint/2010/main" val="4160385721"/>
              </p:ext>
            </p:extLst>
          </p:nvPr>
        </p:nvGraphicFramePr>
        <p:xfrm>
          <a:off x="5155479" y="2182453"/>
          <a:ext cx="1468041" cy="415692"/>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3276338580"/>
                    </a:ext>
                  </a:extLst>
                </a:gridCol>
              </a:tblGrid>
              <a:tr h="415692">
                <a:tc>
                  <a:txBody>
                    <a:bodyPr/>
                    <a:lstStyle/>
                    <a:p>
                      <a:pPr algn="ctr"/>
                      <a:r>
                        <a:rPr kumimoji="1" lang="ja-JP" altLang="en-US" dirty="0" smtClean="0"/>
                        <a:t>審査シート</a:t>
                      </a:r>
                      <a:endParaRPr kumimoji="1" lang="ja-JP" altLang="en-US" dirty="0"/>
                    </a:p>
                  </a:txBody>
                  <a:tcPr/>
                </a:tc>
                <a:extLst>
                  <a:ext uri="{0D108BD9-81ED-4DB2-BD59-A6C34878D82A}">
                    <a16:rowId xmlns:a16="http://schemas.microsoft.com/office/drawing/2014/main" val="1484318912"/>
                  </a:ext>
                </a:extLst>
              </a:tr>
            </a:tbl>
          </a:graphicData>
        </a:graphic>
      </p:graphicFrame>
      <p:graphicFrame>
        <p:nvGraphicFramePr>
          <p:cNvPr id="20" name="表 19"/>
          <p:cNvGraphicFramePr>
            <a:graphicFrameLocks noGrp="1"/>
          </p:cNvGraphicFramePr>
          <p:nvPr>
            <p:extLst>
              <p:ext uri="{D42A27DB-BD31-4B8C-83A1-F6EECF244321}">
                <p14:modId xmlns:p14="http://schemas.microsoft.com/office/powerpoint/2010/main" val="2687984829"/>
              </p:ext>
            </p:extLst>
          </p:nvPr>
        </p:nvGraphicFramePr>
        <p:xfrm>
          <a:off x="2473334" y="8293605"/>
          <a:ext cx="1999512" cy="1157804"/>
        </p:xfrm>
        <a:graphic>
          <a:graphicData uri="http://schemas.openxmlformats.org/drawingml/2006/table">
            <a:tbl>
              <a:tblPr firstRow="1" bandRow="1">
                <a:tableStyleId>{5940675A-B579-460E-94D1-54222C63F5DA}</a:tableStyleId>
              </a:tblPr>
              <a:tblGrid>
                <a:gridCol w="1999512">
                  <a:extLst>
                    <a:ext uri="{9D8B030D-6E8A-4147-A177-3AD203B41FA5}">
                      <a16:colId xmlns:a16="http://schemas.microsoft.com/office/drawing/2014/main" val="2246457258"/>
                    </a:ext>
                  </a:extLst>
                </a:gridCol>
              </a:tblGrid>
              <a:tr h="342809">
                <a:tc>
                  <a:txBody>
                    <a:bodyPr/>
                    <a:lstStyle/>
                    <a:p>
                      <a:pPr algn="ctr"/>
                      <a:r>
                        <a:rPr kumimoji="1" lang="en-US" altLang="ja-JP" dirty="0" smtClean="0"/>
                        <a:t>IT-28</a:t>
                      </a:r>
                      <a:r>
                        <a:rPr kumimoji="1" lang="ja-JP" altLang="en-US" baseline="0" dirty="0" smtClean="0"/>
                        <a:t> 佐藤</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21" name="表 20"/>
          <p:cNvGraphicFramePr>
            <a:graphicFrameLocks noGrp="1"/>
          </p:cNvGraphicFramePr>
          <p:nvPr>
            <p:extLst>
              <p:ext uri="{D42A27DB-BD31-4B8C-83A1-F6EECF244321}">
                <p14:modId xmlns:p14="http://schemas.microsoft.com/office/powerpoint/2010/main" val="2972753752"/>
              </p:ext>
            </p:extLst>
          </p:nvPr>
        </p:nvGraphicFramePr>
        <p:xfrm>
          <a:off x="5155480" y="8293605"/>
          <a:ext cx="1468041" cy="113319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232474">
                <a:tc>
                  <a:txBody>
                    <a:bodyPr/>
                    <a:lstStyle/>
                    <a:p>
                      <a:pPr algn="ctr"/>
                      <a:r>
                        <a:rPr kumimoji="1" lang="en-US" altLang="ja-JP" dirty="0" smtClean="0"/>
                        <a:t>IT-31</a:t>
                      </a:r>
                      <a:r>
                        <a:rPr kumimoji="1" lang="ja-JP" altLang="en-US" baseline="0" dirty="0" smtClean="0"/>
                        <a:t> 高木</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22" name="表 21"/>
          <p:cNvGraphicFramePr>
            <a:graphicFrameLocks noGrp="1"/>
          </p:cNvGraphicFramePr>
          <p:nvPr>
            <p:extLst>
              <p:ext uri="{D42A27DB-BD31-4B8C-83A1-F6EECF244321}">
                <p14:modId xmlns:p14="http://schemas.microsoft.com/office/powerpoint/2010/main" val="3561591252"/>
              </p:ext>
            </p:extLst>
          </p:nvPr>
        </p:nvGraphicFramePr>
        <p:xfrm>
          <a:off x="1466253" y="1318085"/>
          <a:ext cx="4098802" cy="352882"/>
        </p:xfrm>
        <a:graphic>
          <a:graphicData uri="http://schemas.openxmlformats.org/drawingml/2006/table">
            <a:tbl>
              <a:tblPr firstRow="1" bandRow="1">
                <a:tableStyleId>{C083E6E3-FA7D-4D7B-A595-EF9225AFEA82}</a:tableStyleId>
              </a:tblPr>
              <a:tblGrid>
                <a:gridCol w="4098802">
                  <a:extLst>
                    <a:ext uri="{9D8B030D-6E8A-4147-A177-3AD203B41FA5}">
                      <a16:colId xmlns:a16="http://schemas.microsoft.com/office/drawing/2014/main" val="2537181800"/>
                    </a:ext>
                  </a:extLst>
                </a:gridCol>
              </a:tblGrid>
              <a:tr h="352882">
                <a:tc>
                  <a:txBody>
                    <a:bodyPr/>
                    <a:lstStyle/>
                    <a:p>
                      <a:pPr algn="ctr"/>
                      <a:r>
                        <a:rPr kumimoji="1" lang="ja-JP" altLang="en-US" dirty="0" smtClean="0"/>
                        <a:t>黒板</a:t>
                      </a:r>
                      <a:endParaRPr kumimoji="1" lang="ja-JP" altLang="en-US" dirty="0"/>
                    </a:p>
                  </a:txBody>
                  <a:tcPr>
                    <a:solidFill>
                      <a:schemeClr val="bg1">
                        <a:lumMod val="95000"/>
                      </a:schemeClr>
                    </a:solidFill>
                  </a:tcPr>
                </a:tc>
                <a:extLst>
                  <a:ext uri="{0D108BD9-81ED-4DB2-BD59-A6C34878D82A}">
                    <a16:rowId xmlns:a16="http://schemas.microsoft.com/office/drawing/2014/main" val="3214975845"/>
                  </a:ext>
                </a:extLst>
              </a:tr>
            </a:tbl>
          </a:graphicData>
        </a:graphic>
      </p:graphicFrame>
      <p:pic>
        <p:nvPicPr>
          <p:cNvPr id="24" name="図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917" y="2531725"/>
            <a:ext cx="1299520" cy="730980"/>
          </a:xfrm>
          <a:prstGeom prst="rect">
            <a:avLst/>
          </a:prstGeom>
        </p:spPr>
      </p:pic>
      <p:pic>
        <p:nvPicPr>
          <p:cNvPr id="25" name="図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374" y="4589467"/>
            <a:ext cx="1396605" cy="785637"/>
          </a:xfrm>
          <a:prstGeom prst="rect">
            <a:avLst/>
          </a:prstGeom>
        </p:spPr>
      </p:pic>
      <p:pic>
        <p:nvPicPr>
          <p:cNvPr id="26" name="図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5518" y="2527639"/>
            <a:ext cx="1415142" cy="796996"/>
          </a:xfrm>
          <a:prstGeom prst="rect">
            <a:avLst/>
          </a:prstGeom>
        </p:spPr>
      </p:pic>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0032" y="6639937"/>
            <a:ext cx="1631683" cy="778896"/>
          </a:xfrm>
          <a:prstGeom prst="rect">
            <a:avLst/>
          </a:prstGeom>
        </p:spPr>
      </p:pic>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5518" y="4614966"/>
            <a:ext cx="1415142" cy="734639"/>
          </a:xfrm>
          <a:prstGeom prst="rect">
            <a:avLst/>
          </a:prstGeom>
        </p:spPr>
      </p:pic>
      <p:pic>
        <p:nvPicPr>
          <p:cNvPr id="29" name="図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20132" y="6661577"/>
            <a:ext cx="1138734" cy="704850"/>
          </a:xfrm>
          <a:prstGeom prst="rect">
            <a:avLst/>
          </a:prstGeom>
        </p:spPr>
      </p:pic>
      <p:pic>
        <p:nvPicPr>
          <p:cNvPr id="30" name="図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7275" y="4664433"/>
            <a:ext cx="1204448" cy="635706"/>
          </a:xfrm>
          <a:prstGeom prst="rect">
            <a:avLst/>
          </a:prstGeom>
        </p:spPr>
      </p:pic>
      <p:pic>
        <p:nvPicPr>
          <p:cNvPr id="31" name="図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8117" y="6687388"/>
            <a:ext cx="1410990" cy="679039"/>
          </a:xfrm>
          <a:prstGeom prst="rect">
            <a:avLst/>
          </a:prstGeom>
        </p:spPr>
      </p:pic>
      <p:pic>
        <p:nvPicPr>
          <p:cNvPr id="32" name="図 31"/>
          <p:cNvPicPr>
            <a:picLocks noChangeAspect="1"/>
          </p:cNvPicPr>
          <p:nvPr/>
        </p:nvPicPr>
        <p:blipFill rotWithShape="1">
          <a:blip r:embed="rId10" cstate="print">
            <a:extLst>
              <a:ext uri="{28A0092B-C50C-407E-A947-70E740481C1C}">
                <a14:useLocalDpi xmlns:a14="http://schemas.microsoft.com/office/drawing/2010/main" val="0"/>
              </a:ext>
            </a:extLst>
          </a:blip>
          <a:srcRect l="11802" r="11305"/>
          <a:stretch/>
        </p:blipFill>
        <p:spPr>
          <a:xfrm>
            <a:off x="2807429" y="8646922"/>
            <a:ext cx="1416449" cy="779877"/>
          </a:xfrm>
          <a:prstGeom prst="rect">
            <a:avLst/>
          </a:prstGeom>
        </p:spPr>
      </p:pic>
      <p:pic>
        <p:nvPicPr>
          <p:cNvPr id="33" name="図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84969" y="8711514"/>
            <a:ext cx="1409059" cy="650692"/>
          </a:xfrm>
          <a:prstGeom prst="rect">
            <a:avLst/>
          </a:prstGeom>
        </p:spPr>
      </p:pic>
    </p:spTree>
    <p:extLst>
      <p:ext uri="{BB962C8B-B14F-4D97-AF65-F5344CB8AC3E}">
        <p14:creationId xmlns:p14="http://schemas.microsoft.com/office/powerpoint/2010/main" val="1980866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横巻き 1"/>
          <p:cNvSpPr/>
          <p:nvPr/>
        </p:nvSpPr>
        <p:spPr>
          <a:xfrm>
            <a:off x="394093" y="365579"/>
            <a:ext cx="3545473" cy="744300"/>
          </a:xfrm>
          <a:prstGeom prst="horizontalScroll">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106" tIns="22553" rIns="45106" bIns="22553" numCol="1" spcCol="0" rtlCol="0" fromWordArt="0" anchor="ctr" anchorCtr="0" forceAA="0" compatLnSpc="1">
            <a:prstTxWarp prst="textNoShape">
              <a:avLst/>
            </a:prstTxWarp>
            <a:noAutofit/>
          </a:bodyPr>
          <a:lstStyle/>
          <a:p>
            <a:pPr algn="ctr"/>
            <a:r>
              <a:rPr lang="en-GB" altLang="ja-JP" sz="2800" dirty="0" smtClean="0">
                <a:latin typeface="ＭＳ ゴシック" panose="020B0609070205080204" pitchFamily="49" charset="-128"/>
                <a:ea typeface="ＭＳ ゴシック" panose="020B0609070205080204" pitchFamily="49" charset="-128"/>
              </a:rPr>
              <a:t>IT-11 16</a:t>
            </a:r>
            <a:r>
              <a:rPr lang="en-US" altLang="ja-JP" sz="2800" dirty="0">
                <a:latin typeface="ＭＳ ゴシック" panose="020B0609070205080204" pitchFamily="49" charset="-128"/>
                <a:ea typeface="ＭＳ ゴシック" panose="020B0609070205080204" pitchFamily="49" charset="-128"/>
              </a:rPr>
              <a:t>3</a:t>
            </a:r>
            <a:r>
              <a:rPr lang="ja-JP" altLang="en-US" sz="2800" dirty="0" smtClean="0">
                <a:latin typeface="ＭＳ ゴシック" panose="020B0609070205080204" pitchFamily="49" charset="-128"/>
                <a:ea typeface="ＭＳ ゴシック" panose="020B0609070205080204" pitchFamily="49" charset="-128"/>
              </a:rPr>
              <a:t>教室</a:t>
            </a:r>
            <a:endParaRPr lang="ja-JP" altLang="en-US" sz="2800" dirty="0">
              <a:latin typeface="ＭＳ ゴシック" panose="020B0609070205080204" pitchFamily="49" charset="-128"/>
              <a:ea typeface="ＭＳ ゴシック" panose="020B0609070205080204" pitchFamily="49" charset="-128"/>
            </a:endParaRPr>
          </a:p>
        </p:txBody>
      </p:sp>
      <p:graphicFrame>
        <p:nvGraphicFramePr>
          <p:cNvPr id="3" name="表 2"/>
          <p:cNvGraphicFramePr>
            <a:graphicFrameLocks noGrp="1"/>
          </p:cNvGraphicFramePr>
          <p:nvPr>
            <p:extLst>
              <p:ext uri="{D42A27DB-BD31-4B8C-83A1-F6EECF244321}">
                <p14:modId xmlns:p14="http://schemas.microsoft.com/office/powerpoint/2010/main" val="1530393615"/>
              </p:ext>
            </p:extLst>
          </p:nvPr>
        </p:nvGraphicFramePr>
        <p:xfrm>
          <a:off x="1487352" y="1519776"/>
          <a:ext cx="4098802" cy="352882"/>
        </p:xfrm>
        <a:graphic>
          <a:graphicData uri="http://schemas.openxmlformats.org/drawingml/2006/table">
            <a:tbl>
              <a:tblPr firstRow="1" bandRow="1">
                <a:tableStyleId>{C083E6E3-FA7D-4D7B-A595-EF9225AFEA82}</a:tableStyleId>
              </a:tblPr>
              <a:tblGrid>
                <a:gridCol w="4098802">
                  <a:extLst>
                    <a:ext uri="{9D8B030D-6E8A-4147-A177-3AD203B41FA5}">
                      <a16:colId xmlns:a16="http://schemas.microsoft.com/office/drawing/2014/main" val="2537181800"/>
                    </a:ext>
                  </a:extLst>
                </a:gridCol>
              </a:tblGrid>
              <a:tr h="352882">
                <a:tc>
                  <a:txBody>
                    <a:bodyPr/>
                    <a:lstStyle/>
                    <a:p>
                      <a:pPr algn="ctr"/>
                      <a:r>
                        <a:rPr kumimoji="1" lang="ja-JP" altLang="en-US" dirty="0" smtClean="0"/>
                        <a:t>黒板</a:t>
                      </a:r>
                      <a:endParaRPr kumimoji="1" lang="ja-JP" altLang="en-US" dirty="0"/>
                    </a:p>
                  </a:txBody>
                  <a:tcPr>
                    <a:solidFill>
                      <a:schemeClr val="bg1">
                        <a:lumMod val="95000"/>
                      </a:schemeClr>
                    </a:solidFill>
                  </a:tcPr>
                </a:tc>
                <a:extLst>
                  <a:ext uri="{0D108BD9-81ED-4DB2-BD59-A6C34878D82A}">
                    <a16:rowId xmlns:a16="http://schemas.microsoft.com/office/drawing/2014/main" val="3214975845"/>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958795619"/>
              </p:ext>
            </p:extLst>
          </p:nvPr>
        </p:nvGraphicFramePr>
        <p:xfrm>
          <a:off x="406386" y="3124059"/>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IT-32</a:t>
                      </a:r>
                      <a:r>
                        <a:rPr kumimoji="1" lang="ja-JP" altLang="en-US" baseline="0" dirty="0" smtClean="0"/>
                        <a:t> 高田</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3029171905"/>
              </p:ext>
            </p:extLst>
          </p:nvPr>
        </p:nvGraphicFramePr>
        <p:xfrm>
          <a:off x="401081" y="7323311"/>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IT-34</a:t>
                      </a:r>
                      <a:r>
                        <a:rPr kumimoji="1" lang="ja-JP" altLang="en-US" baseline="0" dirty="0" smtClean="0"/>
                        <a:t> 竹川</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577623826"/>
              </p:ext>
            </p:extLst>
          </p:nvPr>
        </p:nvGraphicFramePr>
        <p:xfrm>
          <a:off x="401081" y="5223685"/>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IT-33</a:t>
                      </a:r>
                      <a:r>
                        <a:rPr kumimoji="1" lang="ja-JP" altLang="en-US" baseline="0" dirty="0" smtClean="0"/>
                        <a:t> 高橋</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3041585340"/>
              </p:ext>
            </p:extLst>
          </p:nvPr>
        </p:nvGraphicFramePr>
        <p:xfrm>
          <a:off x="2259597" y="5243742"/>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IT-36</a:t>
                      </a:r>
                      <a:r>
                        <a:rPr kumimoji="1" lang="ja-JP" altLang="en-US" baseline="0" dirty="0" smtClean="0"/>
                        <a:t> 田原</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3445648823"/>
              </p:ext>
            </p:extLst>
          </p:nvPr>
        </p:nvGraphicFramePr>
        <p:xfrm>
          <a:off x="2259597" y="7294807"/>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IT-37</a:t>
                      </a:r>
                      <a:r>
                        <a:rPr kumimoji="1" lang="ja-JP" altLang="en-US" baseline="0" dirty="0" smtClean="0"/>
                        <a:t> 知野見</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2706959627"/>
              </p:ext>
            </p:extLst>
          </p:nvPr>
        </p:nvGraphicFramePr>
        <p:xfrm>
          <a:off x="3727638" y="6231144"/>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IT-39</a:t>
                      </a:r>
                      <a:r>
                        <a:rPr kumimoji="1" lang="ja-JP" altLang="en-US" baseline="0" dirty="0" smtClean="0"/>
                        <a:t> 朴</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959560356"/>
              </p:ext>
            </p:extLst>
          </p:nvPr>
        </p:nvGraphicFramePr>
        <p:xfrm>
          <a:off x="2259597" y="3124059"/>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IT-35</a:t>
                      </a:r>
                      <a:r>
                        <a:rPr kumimoji="1" lang="ja-JP" altLang="en-US" baseline="0" dirty="0" smtClean="0"/>
                        <a:t> 田中</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4" name="表 13"/>
          <p:cNvGraphicFramePr>
            <a:graphicFrameLocks noGrp="1"/>
          </p:cNvGraphicFramePr>
          <p:nvPr>
            <p:extLst>
              <p:ext uri="{D42A27DB-BD31-4B8C-83A1-F6EECF244321}">
                <p14:modId xmlns:p14="http://schemas.microsoft.com/office/powerpoint/2010/main" val="3130213452"/>
              </p:ext>
            </p:extLst>
          </p:nvPr>
        </p:nvGraphicFramePr>
        <p:xfrm>
          <a:off x="3732943" y="4180079"/>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IT-38</a:t>
                      </a:r>
                      <a:r>
                        <a:rPr kumimoji="1" lang="ja-JP" altLang="en-US" baseline="0" dirty="0" smtClean="0"/>
                        <a:t> 中山</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6" name="表 15"/>
          <p:cNvGraphicFramePr>
            <a:graphicFrameLocks noGrp="1"/>
          </p:cNvGraphicFramePr>
          <p:nvPr>
            <p:extLst>
              <p:ext uri="{D42A27DB-BD31-4B8C-83A1-F6EECF244321}">
                <p14:modId xmlns:p14="http://schemas.microsoft.com/office/powerpoint/2010/main" val="834186414"/>
              </p:ext>
            </p:extLst>
          </p:nvPr>
        </p:nvGraphicFramePr>
        <p:xfrm>
          <a:off x="5586154" y="5206854"/>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IT-41</a:t>
                      </a:r>
                      <a:r>
                        <a:rPr kumimoji="1" lang="ja-JP" altLang="en-US" baseline="0" dirty="0" smtClean="0"/>
                        <a:t> 松坂</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7" name="表 16"/>
          <p:cNvGraphicFramePr>
            <a:graphicFrameLocks noGrp="1"/>
          </p:cNvGraphicFramePr>
          <p:nvPr>
            <p:extLst>
              <p:ext uri="{D42A27DB-BD31-4B8C-83A1-F6EECF244321}">
                <p14:modId xmlns:p14="http://schemas.microsoft.com/office/powerpoint/2010/main" val="4022425748"/>
              </p:ext>
            </p:extLst>
          </p:nvPr>
        </p:nvGraphicFramePr>
        <p:xfrm>
          <a:off x="5565054" y="3112316"/>
          <a:ext cx="1468041" cy="1157804"/>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2246457258"/>
                    </a:ext>
                  </a:extLst>
                </a:gridCol>
              </a:tblGrid>
              <a:tr h="342809">
                <a:tc>
                  <a:txBody>
                    <a:bodyPr/>
                    <a:lstStyle/>
                    <a:p>
                      <a:pPr algn="ctr"/>
                      <a:r>
                        <a:rPr kumimoji="1" lang="en-US" altLang="ja-JP" dirty="0" smtClean="0"/>
                        <a:t>IT-40</a:t>
                      </a:r>
                      <a:r>
                        <a:rPr kumimoji="1" lang="ja-JP" altLang="en-US" baseline="0" dirty="0" smtClean="0"/>
                        <a:t> 東</a:t>
                      </a:r>
                      <a:endParaRPr kumimoji="1" lang="ja-JP" altLang="en-US" dirty="0"/>
                    </a:p>
                  </a:txBody>
                  <a:tcPr/>
                </a:tc>
                <a:extLst>
                  <a:ext uri="{0D108BD9-81ED-4DB2-BD59-A6C34878D82A}">
                    <a16:rowId xmlns:a16="http://schemas.microsoft.com/office/drawing/2014/main" val="589510721"/>
                  </a:ext>
                </a:extLst>
              </a:tr>
              <a:tr h="814995">
                <a:tc>
                  <a:txBody>
                    <a:bodyPr/>
                    <a:lstStyle/>
                    <a:p>
                      <a:endParaRPr kumimoji="1" lang="ja-JP" altLang="en-US" dirty="0"/>
                    </a:p>
                  </a:txBody>
                  <a:tcPr/>
                </a:tc>
                <a:extLst>
                  <a:ext uri="{0D108BD9-81ED-4DB2-BD59-A6C34878D82A}">
                    <a16:rowId xmlns:a16="http://schemas.microsoft.com/office/drawing/2014/main" val="3393820772"/>
                  </a:ext>
                </a:extLst>
              </a:tr>
            </a:tbl>
          </a:graphicData>
        </a:graphic>
      </p:graphicFrame>
      <p:graphicFrame>
        <p:nvGraphicFramePr>
          <p:cNvPr id="18" name="表 17"/>
          <p:cNvGraphicFramePr>
            <a:graphicFrameLocks noGrp="1"/>
          </p:cNvGraphicFramePr>
          <p:nvPr>
            <p:extLst>
              <p:ext uri="{D42A27DB-BD31-4B8C-83A1-F6EECF244321}">
                <p14:modId xmlns:p14="http://schemas.microsoft.com/office/powerpoint/2010/main" val="1728794918"/>
              </p:ext>
            </p:extLst>
          </p:nvPr>
        </p:nvGraphicFramePr>
        <p:xfrm>
          <a:off x="5565054" y="2310345"/>
          <a:ext cx="1468041" cy="415692"/>
        </p:xfrm>
        <a:graphic>
          <a:graphicData uri="http://schemas.openxmlformats.org/drawingml/2006/table">
            <a:tbl>
              <a:tblPr firstRow="1" bandRow="1">
                <a:tableStyleId>{5940675A-B579-460E-94D1-54222C63F5DA}</a:tableStyleId>
              </a:tblPr>
              <a:tblGrid>
                <a:gridCol w="1468041">
                  <a:extLst>
                    <a:ext uri="{9D8B030D-6E8A-4147-A177-3AD203B41FA5}">
                      <a16:colId xmlns:a16="http://schemas.microsoft.com/office/drawing/2014/main" val="3276338580"/>
                    </a:ext>
                  </a:extLst>
                </a:gridCol>
              </a:tblGrid>
              <a:tr h="415692">
                <a:tc>
                  <a:txBody>
                    <a:bodyPr/>
                    <a:lstStyle/>
                    <a:p>
                      <a:pPr algn="ctr"/>
                      <a:r>
                        <a:rPr kumimoji="1" lang="ja-JP" altLang="en-US" dirty="0" smtClean="0"/>
                        <a:t>審査シート</a:t>
                      </a:r>
                      <a:endParaRPr kumimoji="1" lang="ja-JP" altLang="en-US" dirty="0"/>
                    </a:p>
                  </a:txBody>
                  <a:tcPr/>
                </a:tc>
                <a:extLst>
                  <a:ext uri="{0D108BD9-81ED-4DB2-BD59-A6C34878D82A}">
                    <a16:rowId xmlns:a16="http://schemas.microsoft.com/office/drawing/2014/main" val="1484318912"/>
                  </a:ext>
                </a:extLst>
              </a:tr>
            </a:tbl>
          </a:graphicData>
        </a:graphic>
      </p:graphicFrame>
      <p:pic>
        <p:nvPicPr>
          <p:cNvPr id="19" name="図 18"/>
          <p:cNvPicPr>
            <a:picLocks noChangeAspect="1"/>
          </p:cNvPicPr>
          <p:nvPr/>
        </p:nvPicPr>
        <p:blipFill rotWithShape="1">
          <a:blip r:embed="rId2" cstate="print">
            <a:extLst>
              <a:ext uri="{28A0092B-C50C-407E-A947-70E740481C1C}">
                <a14:useLocalDpi xmlns:a14="http://schemas.microsoft.com/office/drawing/2010/main" val="0"/>
              </a:ext>
            </a:extLst>
          </a:blip>
          <a:srcRect b="28157"/>
          <a:stretch/>
        </p:blipFill>
        <p:spPr>
          <a:xfrm>
            <a:off x="461075" y="3500060"/>
            <a:ext cx="1348052" cy="718229"/>
          </a:xfrm>
          <a:prstGeom prst="rect">
            <a:avLst/>
          </a:prstGeom>
        </p:spPr>
      </p:pic>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075" y="5638767"/>
            <a:ext cx="1377676" cy="688600"/>
          </a:xfrm>
          <a:prstGeom prst="rect">
            <a:avLst/>
          </a:prstGeom>
        </p:spPr>
      </p:pic>
      <p:pic>
        <p:nvPicPr>
          <p:cNvPr id="21" name="図 20"/>
          <p:cNvPicPr>
            <a:picLocks noChangeAspect="1"/>
          </p:cNvPicPr>
          <p:nvPr/>
        </p:nvPicPr>
        <p:blipFill rotWithShape="1">
          <a:blip r:embed="rId4" cstate="print">
            <a:extLst>
              <a:ext uri="{28A0092B-C50C-407E-A947-70E740481C1C}">
                <a14:useLocalDpi xmlns:a14="http://schemas.microsoft.com/office/drawing/2010/main" val="0"/>
              </a:ext>
            </a:extLst>
          </a:blip>
          <a:srcRect l="-204" t="-92" r="204" b="61310"/>
          <a:stretch/>
        </p:blipFill>
        <p:spPr>
          <a:xfrm>
            <a:off x="461075" y="7717115"/>
            <a:ext cx="1344344" cy="756194"/>
          </a:xfrm>
          <a:prstGeom prst="rect">
            <a:avLst/>
          </a:prstGeom>
        </p:spPr>
      </p:pic>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7898" y="3556127"/>
            <a:ext cx="1351438" cy="662162"/>
          </a:xfrm>
          <a:prstGeom prst="rect">
            <a:avLst/>
          </a:prstGeom>
        </p:spPr>
      </p:pic>
      <p:pic>
        <p:nvPicPr>
          <p:cNvPr id="23" name="図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2401" y="5646881"/>
            <a:ext cx="1180000" cy="663426"/>
          </a:xfrm>
          <a:prstGeom prst="rect">
            <a:avLst/>
          </a:prstGeom>
        </p:spPr>
      </p:pic>
      <p:pic>
        <p:nvPicPr>
          <p:cNvPr id="24" name="図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6269" y="7670994"/>
            <a:ext cx="1365572" cy="773183"/>
          </a:xfrm>
          <a:prstGeom prst="rect">
            <a:avLst/>
          </a:prstGeom>
        </p:spPr>
      </p:pic>
      <p:pic>
        <p:nvPicPr>
          <p:cNvPr id="25" name="図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6659" y="4608824"/>
            <a:ext cx="1269999" cy="701842"/>
          </a:xfrm>
          <a:prstGeom prst="rect">
            <a:avLst/>
          </a:prstGeom>
        </p:spPr>
      </p:pic>
      <p:pic>
        <p:nvPicPr>
          <p:cNvPr id="26" name="図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58559" y="6651362"/>
            <a:ext cx="1406198" cy="671949"/>
          </a:xfrm>
          <a:prstGeom prst="rect">
            <a:avLst/>
          </a:prstGeom>
        </p:spPr>
      </p:pic>
      <p:pic>
        <p:nvPicPr>
          <p:cNvPr id="27" name="図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5633" y="3469682"/>
            <a:ext cx="1154138" cy="748607"/>
          </a:xfrm>
          <a:prstGeom prst="rect">
            <a:avLst/>
          </a:prstGeom>
        </p:spPr>
      </p:pic>
      <p:pic>
        <p:nvPicPr>
          <p:cNvPr id="28" name="図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53316" y="5638767"/>
            <a:ext cx="1379779" cy="679654"/>
          </a:xfrm>
          <a:prstGeom prst="rect">
            <a:avLst/>
          </a:prstGeom>
        </p:spPr>
      </p:pic>
    </p:spTree>
    <p:extLst>
      <p:ext uri="{BB962C8B-B14F-4D97-AF65-F5344CB8AC3E}">
        <p14:creationId xmlns:p14="http://schemas.microsoft.com/office/powerpoint/2010/main" val="19084926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extLst>
              <p:ext uri="{D42A27DB-BD31-4B8C-83A1-F6EECF244321}">
                <p14:modId xmlns:p14="http://schemas.microsoft.com/office/powerpoint/2010/main" val="1517234504"/>
              </p:ext>
            </p:extLst>
          </p:nvPr>
        </p:nvGraphicFramePr>
        <p:xfrm>
          <a:off x="159657" y="217714"/>
          <a:ext cx="7184572" cy="5059121"/>
        </p:xfrm>
        <a:graphic>
          <a:graphicData uri="http://schemas.openxmlformats.org/drawingml/2006/table">
            <a:tbl>
              <a:tblPr firstRow="1" bandRow="1">
                <a:tableStyleId>{5C22544A-7EE6-4342-B048-85BDC9FD1C3A}</a:tableStyleId>
              </a:tblPr>
              <a:tblGrid>
                <a:gridCol w="1369604">
                  <a:extLst>
                    <a:ext uri="{9D8B030D-6E8A-4147-A177-3AD203B41FA5}">
                      <a16:colId xmlns:a16="http://schemas.microsoft.com/office/drawing/2014/main" val="2034583459"/>
                    </a:ext>
                  </a:extLst>
                </a:gridCol>
                <a:gridCol w="5814968">
                  <a:extLst>
                    <a:ext uri="{9D8B030D-6E8A-4147-A177-3AD203B41FA5}">
                      <a16:colId xmlns:a16="http://schemas.microsoft.com/office/drawing/2014/main" val="3536188469"/>
                    </a:ext>
                  </a:extLst>
                </a:gridCol>
              </a:tblGrid>
              <a:tr h="402338">
                <a:tc>
                  <a:txBody>
                    <a:bodyPr/>
                    <a:lstStyle/>
                    <a:p>
                      <a:pPr algn="ctr"/>
                      <a:r>
                        <a:rPr kumimoji="1" lang="en-US" altLang="ja-JP" sz="2400" dirty="0" smtClean="0"/>
                        <a:t>161</a:t>
                      </a:r>
                      <a:r>
                        <a:rPr kumimoji="1" lang="ja-JP" altLang="en-US" sz="2400" dirty="0" smtClean="0"/>
                        <a:t>教室</a:t>
                      </a:r>
                      <a:endParaRPr kumimoji="1" lang="ja-JP" altLang="en-US" sz="2400" dirty="0"/>
                    </a:p>
                  </a:txBody>
                  <a:tcPr/>
                </a:tc>
                <a:tc>
                  <a:txBody>
                    <a:bodyPr/>
                    <a:lstStyle/>
                    <a:p>
                      <a:endParaRPr kumimoji="1" lang="ja-JP" altLang="en-US" dirty="0"/>
                    </a:p>
                  </a:txBody>
                  <a:tcPr/>
                </a:tc>
                <a:extLst>
                  <a:ext uri="{0D108BD9-81ED-4DB2-BD59-A6C34878D82A}">
                    <a16:rowId xmlns:a16="http://schemas.microsoft.com/office/drawing/2014/main" val="1738636972"/>
                  </a:ext>
                </a:extLst>
              </a:tr>
              <a:tr h="679114">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a:t>
                      </a:r>
                      <a:r>
                        <a:rPr kumimoji="1" lang="ja-JP" altLang="en-US" dirty="0" smtClean="0"/>
                        <a:t>顧駿</a:t>
                      </a:r>
                    </a:p>
                    <a:p>
                      <a:pPr algn="ctr"/>
                      <a:endParaRPr kumimoji="1" lang="ja-JP" altLang="en-US" dirty="0"/>
                    </a:p>
                  </a:txBody>
                  <a:tcPr/>
                </a:tc>
                <a:tc>
                  <a:txBody>
                    <a:bodyPr/>
                    <a:lstStyle/>
                    <a:p>
                      <a:r>
                        <a:rPr kumimoji="1" lang="ja-JP" altLang="en-US" dirty="0" smtClean="0"/>
                        <a:t>「「玉屋」たこ焼き」という飲食店のサイトを作りました。「メニュー一覧」、「店舗カレンター」、「問い合わせ」などの機能が付きました。ぜひ、ご覧ください。</a:t>
                      </a:r>
                      <a:endParaRPr kumimoji="1" lang="ja-JP" altLang="en-US" dirty="0"/>
                    </a:p>
                  </a:txBody>
                  <a:tcPr/>
                </a:tc>
                <a:extLst>
                  <a:ext uri="{0D108BD9-81ED-4DB2-BD59-A6C34878D82A}">
                    <a16:rowId xmlns:a16="http://schemas.microsoft.com/office/drawing/2014/main" val="1782032361"/>
                  </a:ext>
                </a:extLst>
              </a:tr>
              <a:tr h="479565">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IT-2</a:t>
                      </a:r>
                      <a:r>
                        <a:rPr kumimoji="1" lang="ja-JP" altLang="en-US" dirty="0" smtClean="0"/>
                        <a:t>田口</a:t>
                      </a:r>
                      <a:endParaRPr kumimoji="1" lang="ja-JP" altLang="en-US" dirty="0"/>
                    </a:p>
                  </a:txBody>
                  <a:tcPr/>
                </a:tc>
                <a:tc>
                  <a:txBody>
                    <a:bodyPr/>
                    <a:lstStyle/>
                    <a:p>
                      <a:r>
                        <a:rPr kumimoji="1" lang="ja-JP" altLang="en-US" dirty="0" smtClean="0"/>
                        <a:t>和風小物の「</a:t>
                      </a:r>
                      <a:r>
                        <a:rPr kumimoji="1" lang="en-US" altLang="ja-JP" dirty="0" err="1" smtClean="0"/>
                        <a:t>nanaco</a:t>
                      </a:r>
                      <a:r>
                        <a:rPr kumimoji="1" lang="en-US" altLang="ja-JP" dirty="0" smtClean="0"/>
                        <a:t> plus+</a:t>
                      </a:r>
                      <a:r>
                        <a:rPr kumimoji="1" lang="ja-JP" altLang="en-US" dirty="0" smtClean="0"/>
                        <a:t>」の</a:t>
                      </a:r>
                      <a:r>
                        <a:rPr kumimoji="1" lang="en-US" altLang="ja-JP" dirty="0" smtClean="0"/>
                        <a:t>Web</a:t>
                      </a:r>
                      <a:r>
                        <a:rPr kumimoji="1" lang="ja-JP" altLang="en-US" dirty="0" smtClean="0"/>
                        <a:t>サイトです。ぜひお立ち寄りください。</a:t>
                      </a:r>
                      <a:endParaRPr kumimoji="1" lang="ja-JP" altLang="en-US" dirty="0"/>
                    </a:p>
                  </a:txBody>
                  <a:tcPr/>
                </a:tc>
                <a:extLst>
                  <a:ext uri="{0D108BD9-81ED-4DB2-BD59-A6C34878D82A}">
                    <a16:rowId xmlns:a16="http://schemas.microsoft.com/office/drawing/2014/main" val="3950155935"/>
                  </a:ext>
                </a:extLst>
              </a:tr>
              <a:tr h="479565">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IT-3</a:t>
                      </a:r>
                      <a:r>
                        <a:rPr kumimoji="1" lang="ja-JP" altLang="en-US" dirty="0" smtClean="0"/>
                        <a:t>角</a:t>
                      </a:r>
                    </a:p>
                  </a:txBody>
                  <a:tcPr/>
                </a:tc>
                <a:tc>
                  <a:txBody>
                    <a:bodyPr/>
                    <a:lstStyle/>
                    <a:p>
                      <a:r>
                        <a:rPr kumimoji="1" lang="ja-JP" altLang="en-US" dirty="0" smtClean="0"/>
                        <a:t>居酒屋の「銀や」のサイトを作りましたメニューにデータベースを使用しました。</a:t>
                      </a:r>
                      <a:endParaRPr kumimoji="1" lang="ja-JP" altLang="en-US" dirty="0"/>
                    </a:p>
                  </a:txBody>
                  <a:tcPr/>
                </a:tc>
                <a:extLst>
                  <a:ext uri="{0D108BD9-81ED-4DB2-BD59-A6C34878D82A}">
                    <a16:rowId xmlns:a16="http://schemas.microsoft.com/office/drawing/2014/main" val="239562063"/>
                  </a:ext>
                </a:extLst>
              </a:tr>
              <a:tr h="878661">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IT-4</a:t>
                      </a:r>
                      <a:r>
                        <a:rPr kumimoji="1" lang="ja-JP" altLang="en-US" dirty="0" smtClean="0"/>
                        <a:t>郭宇恒</a:t>
                      </a:r>
                    </a:p>
                  </a:txBody>
                  <a:tcPr/>
                </a:tc>
                <a:tc>
                  <a:txBody>
                    <a:bodyPr/>
                    <a:lstStyle/>
                    <a:p>
                      <a:r>
                        <a:rPr kumimoji="1" lang="ja-JP" altLang="en-US" dirty="0" smtClean="0"/>
                        <a:t>京都にあるチョコレート専門店のネット販売サイトを作りました。ネットで専門店のチョコレートを注文し、カート機能もつけました。ぜひ実際に操作して、ネットで買い物を楽しんでください。</a:t>
                      </a:r>
                      <a:endParaRPr kumimoji="1" lang="ja-JP" altLang="en-US" dirty="0"/>
                    </a:p>
                  </a:txBody>
                  <a:tcPr/>
                </a:tc>
                <a:extLst>
                  <a:ext uri="{0D108BD9-81ED-4DB2-BD59-A6C34878D82A}">
                    <a16:rowId xmlns:a16="http://schemas.microsoft.com/office/drawing/2014/main" val="1359361581"/>
                  </a:ext>
                </a:extLst>
              </a:tr>
              <a:tr h="479565">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IT-5</a:t>
                      </a:r>
                      <a:r>
                        <a:rPr kumimoji="1" lang="ja-JP" altLang="en-US" dirty="0" smtClean="0"/>
                        <a:t>チャプロン</a:t>
                      </a:r>
                    </a:p>
                  </a:txBody>
                  <a:tcPr/>
                </a:tc>
                <a:tc>
                  <a:txBody>
                    <a:bodyPr/>
                    <a:lstStyle/>
                    <a:p>
                      <a:r>
                        <a:rPr kumimoji="1" lang="ja-JP" altLang="en-US" dirty="0" smtClean="0"/>
                        <a:t>クレープリー・アルションのウェブサイトです。見てて楽しいサイトです。ぜひ来てみてください。</a:t>
                      </a:r>
                      <a:endParaRPr kumimoji="1" lang="ja-JP" altLang="en-US" dirty="0"/>
                    </a:p>
                  </a:txBody>
                  <a:tcPr/>
                </a:tc>
                <a:extLst>
                  <a:ext uri="{0D108BD9-81ED-4DB2-BD59-A6C34878D82A}">
                    <a16:rowId xmlns:a16="http://schemas.microsoft.com/office/drawing/2014/main" val="527113060"/>
                  </a:ext>
                </a:extLst>
              </a:tr>
              <a:tr h="479565">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IT-6</a:t>
                      </a:r>
                      <a:r>
                        <a:rPr kumimoji="1" lang="ja-JP" altLang="en-US" dirty="0" smtClean="0"/>
                        <a:t>小田垣</a:t>
                      </a:r>
                      <a:endParaRPr kumimoji="1" lang="ja-JP" altLang="en-US" dirty="0"/>
                    </a:p>
                  </a:txBody>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1" lang="ja-JP" altLang="en-US" sz="1488" b="0" i="0" u="none" strike="noStrike" kern="1200" cap="none" spc="0" normalizeH="0" baseline="0" noProof="0" dirty="0" smtClean="0">
                          <a:ln>
                            <a:noFill/>
                          </a:ln>
                          <a:solidFill>
                            <a:prstClr val="black"/>
                          </a:solidFill>
                          <a:effectLst/>
                          <a:uLnTx/>
                          <a:uFillTx/>
                          <a:latin typeface="Calibri" panose="020F0502020204030204"/>
                          <a:ea typeface="游ゴシック" panose="020B0400000000000000" pitchFamily="50" charset="-128"/>
                          <a:cs typeface="+mn-cs"/>
                        </a:rPr>
                        <a:t>バルの雰囲気に合うように意識した</a:t>
                      </a:r>
                      <a:r>
                        <a:rPr kumimoji="1" lang="en-US" altLang="ja-JP" sz="1488" b="0" i="0" u="none" strike="noStrike" kern="1200" cap="none" spc="0" normalizeH="0" baseline="0" noProof="0" dirty="0" smtClean="0">
                          <a:ln>
                            <a:noFill/>
                          </a:ln>
                          <a:solidFill>
                            <a:prstClr val="black"/>
                          </a:solidFill>
                          <a:effectLst/>
                          <a:uLnTx/>
                          <a:uFillTx/>
                          <a:latin typeface="Calibri" panose="020F0502020204030204"/>
                          <a:ea typeface="游ゴシック" panose="020B0400000000000000" pitchFamily="50" charset="-128"/>
                          <a:cs typeface="+mn-cs"/>
                        </a:rPr>
                        <a:t>CSS</a:t>
                      </a:r>
                      <a:r>
                        <a:rPr kumimoji="1" lang="ja-JP" altLang="en-US" sz="1488" b="0" i="0" u="none" strike="noStrike" kern="1200" cap="none" spc="0" normalizeH="0" baseline="0" noProof="0" dirty="0" smtClean="0">
                          <a:ln>
                            <a:noFill/>
                          </a:ln>
                          <a:solidFill>
                            <a:prstClr val="black"/>
                          </a:solidFill>
                          <a:effectLst/>
                          <a:uLnTx/>
                          <a:uFillTx/>
                          <a:latin typeface="Calibri" panose="020F0502020204030204"/>
                          <a:ea typeface="游ゴシック" panose="020B0400000000000000" pitchFamily="50" charset="-128"/>
                          <a:cs typeface="+mn-cs"/>
                        </a:rPr>
                        <a:t>と使いやすい管理者ページを頑張りました。</a:t>
                      </a:r>
                      <a:endParaRPr kumimoji="1" lang="ja-JP" altLang="en-US" sz="1488"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txBody>
                  <a:tcPr/>
                </a:tc>
                <a:extLst>
                  <a:ext uri="{0D108BD9-81ED-4DB2-BD59-A6C34878D82A}">
                    <a16:rowId xmlns:a16="http://schemas.microsoft.com/office/drawing/2014/main" val="2967434505"/>
                  </a:ext>
                </a:extLst>
              </a:tr>
              <a:tr h="679114">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IT-7</a:t>
                      </a:r>
                      <a:r>
                        <a:rPr kumimoji="1" lang="ja-JP" altLang="en-US" dirty="0" smtClean="0"/>
                        <a:t>曹</a:t>
                      </a:r>
                      <a:r>
                        <a:rPr kumimoji="1" lang="ja-JP" altLang="en-US" baseline="0" dirty="0" smtClean="0"/>
                        <a:t>  </a:t>
                      </a:r>
                      <a:r>
                        <a:rPr kumimoji="1" lang="ja-JP" altLang="en-US" dirty="0" smtClean="0"/>
                        <a:t>一凡</a:t>
                      </a:r>
                    </a:p>
                  </a:txBody>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1" lang="en-US" altLang="ja-JP" sz="1488" b="0" i="0" u="none" strike="noStrike" kern="1200" cap="none" spc="0" normalizeH="0" baseline="0" noProof="0" dirty="0" err="1" smtClean="0">
                          <a:ln>
                            <a:noFill/>
                          </a:ln>
                          <a:solidFill>
                            <a:prstClr val="black"/>
                          </a:solidFill>
                          <a:effectLst/>
                          <a:uLnTx/>
                          <a:uFillTx/>
                          <a:latin typeface="+mn-lt"/>
                          <a:ea typeface="+mn-ea"/>
                          <a:cs typeface="+mn-cs"/>
                        </a:rPr>
                        <a:t>PHP+MySQL</a:t>
                      </a:r>
                      <a:r>
                        <a:rPr kumimoji="1" lang="ja-JP" altLang="en-US" sz="1488" b="0" i="0" u="none" strike="noStrike" kern="1200" cap="none" spc="0" normalizeH="0" baseline="0" noProof="0" dirty="0" smtClean="0">
                          <a:ln>
                            <a:noFill/>
                          </a:ln>
                          <a:solidFill>
                            <a:prstClr val="black"/>
                          </a:solidFill>
                          <a:effectLst/>
                          <a:uLnTx/>
                          <a:uFillTx/>
                          <a:latin typeface="+mn-lt"/>
                          <a:ea typeface="+mn-ea"/>
                          <a:cs typeface="+mn-cs"/>
                        </a:rPr>
                        <a:t>で作って、掲示板はもちろん、ネットショッピング機能とコンテンツ管理機能も充実するスタバの</a:t>
                      </a:r>
                      <a:r>
                        <a:rPr kumimoji="1" lang="en-US" altLang="ja-JP" sz="1488" b="0" i="0" u="none" strike="noStrike" kern="1200" cap="none" spc="0" normalizeH="0" baseline="0" noProof="0" dirty="0" smtClean="0">
                          <a:ln>
                            <a:noFill/>
                          </a:ln>
                          <a:solidFill>
                            <a:prstClr val="black"/>
                          </a:solidFill>
                          <a:effectLst/>
                          <a:uLnTx/>
                          <a:uFillTx/>
                          <a:latin typeface="+mn-lt"/>
                          <a:ea typeface="+mn-ea"/>
                          <a:cs typeface="+mn-cs"/>
                        </a:rPr>
                        <a:t>WEB</a:t>
                      </a:r>
                      <a:r>
                        <a:rPr kumimoji="1" lang="ja-JP" altLang="en-US" sz="1488" b="0" i="0" u="none" strike="noStrike" kern="1200" cap="none" spc="0" normalizeH="0" baseline="0" noProof="0" dirty="0" smtClean="0">
                          <a:ln>
                            <a:noFill/>
                          </a:ln>
                          <a:solidFill>
                            <a:prstClr val="black"/>
                          </a:solidFill>
                          <a:effectLst/>
                          <a:uLnTx/>
                          <a:uFillTx/>
                          <a:latin typeface="+mn-lt"/>
                          <a:ea typeface="+mn-ea"/>
                          <a:cs typeface="+mn-cs"/>
                        </a:rPr>
                        <a:t>ページをやってみませんか？</a:t>
                      </a:r>
                      <a:endParaRPr kumimoji="1" lang="ja-JP" altLang="en-US" sz="1488"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txBody>
                  <a:tcPr/>
                </a:tc>
                <a:extLst>
                  <a:ext uri="{0D108BD9-81ED-4DB2-BD59-A6C34878D82A}">
                    <a16:rowId xmlns:a16="http://schemas.microsoft.com/office/drawing/2014/main" val="1304233440"/>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4194056505"/>
              </p:ext>
            </p:extLst>
          </p:nvPr>
        </p:nvGraphicFramePr>
        <p:xfrm>
          <a:off x="159657" y="5396648"/>
          <a:ext cx="7184572" cy="4676268"/>
        </p:xfrm>
        <a:graphic>
          <a:graphicData uri="http://schemas.openxmlformats.org/drawingml/2006/table">
            <a:tbl>
              <a:tblPr firstRow="1" bandRow="1">
                <a:tableStyleId>{5C22544A-7EE6-4342-B048-85BDC9FD1C3A}</a:tableStyleId>
              </a:tblPr>
              <a:tblGrid>
                <a:gridCol w="1369604">
                  <a:extLst>
                    <a:ext uri="{9D8B030D-6E8A-4147-A177-3AD203B41FA5}">
                      <a16:colId xmlns:a16="http://schemas.microsoft.com/office/drawing/2014/main" val="2034583459"/>
                    </a:ext>
                  </a:extLst>
                </a:gridCol>
                <a:gridCol w="5814968">
                  <a:extLst>
                    <a:ext uri="{9D8B030D-6E8A-4147-A177-3AD203B41FA5}">
                      <a16:colId xmlns:a16="http://schemas.microsoft.com/office/drawing/2014/main" val="3536188469"/>
                    </a:ext>
                  </a:extLst>
                </a:gridCol>
              </a:tblGrid>
              <a:tr h="588490">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b="0" dirty="0" smtClean="0">
                          <a:solidFill>
                            <a:schemeClr val="tx1"/>
                          </a:solidFill>
                        </a:rPr>
                        <a:t>IT-8</a:t>
                      </a:r>
                      <a:r>
                        <a:rPr kumimoji="1" lang="ja-JP" altLang="en-US" b="0" dirty="0" smtClean="0">
                          <a:solidFill>
                            <a:schemeClr val="tx1"/>
                          </a:solidFill>
                        </a:rPr>
                        <a:t>粟津 由香</a:t>
                      </a:r>
                    </a:p>
                  </a:txBody>
                  <a:tcPr>
                    <a:solidFill>
                      <a:schemeClr val="accent1">
                        <a:lumMod val="20000"/>
                        <a:lumOff val="80000"/>
                      </a:schemeClr>
                    </a:solidFill>
                  </a:tcPr>
                </a:tc>
                <a:tc>
                  <a:txBody>
                    <a:bodyPr/>
                    <a:lstStyle/>
                    <a:p>
                      <a:r>
                        <a:rPr kumimoji="1" lang="ja-JP" altLang="en-US" b="0" dirty="0" smtClean="0">
                          <a:solidFill>
                            <a:schemeClr val="tx1"/>
                          </a:solidFill>
                        </a:rPr>
                        <a:t>プライベートな森の中にあるお店なので、ナチュラルでアットホームなサイト作りを心掛けました</a:t>
                      </a:r>
                      <a:r>
                        <a:rPr kumimoji="1" lang="en-US" altLang="ja-JP" b="0" dirty="0" smtClean="0">
                          <a:solidFill>
                            <a:schemeClr val="tx1"/>
                          </a:solidFill>
                        </a:rPr>
                        <a:t>.</a:t>
                      </a:r>
                      <a:endParaRPr kumimoji="1" lang="ja-JP"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738636972"/>
                  </a:ext>
                </a:extLst>
              </a:tr>
              <a:tr h="551203">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IT-9</a:t>
                      </a:r>
                      <a:r>
                        <a:rPr kumimoji="1" lang="ja-JP" altLang="en-US" dirty="0" smtClean="0"/>
                        <a:t>北山 光</a:t>
                      </a:r>
                    </a:p>
                    <a:p>
                      <a:pPr algn="ctr"/>
                      <a:endParaRPr kumimoji="1" lang="ja-JP" altLang="en-US" dirty="0"/>
                    </a:p>
                  </a:txBody>
                  <a:tcPr/>
                </a:tc>
                <a:tc>
                  <a:txBody>
                    <a:bodyPr/>
                    <a:lstStyle/>
                    <a:p>
                      <a:r>
                        <a:rPr lang="ja-JP" altLang="en-US" dirty="0" smtClean="0"/>
                        <a:t>アルザスの料理をワインとともに</a:t>
                      </a:r>
                      <a:r>
                        <a:rPr lang="en-US" altLang="ja-JP" dirty="0" smtClean="0"/>
                        <a:t>…</a:t>
                      </a:r>
                      <a:r>
                        <a:rPr lang="ja-JP" altLang="en-US" dirty="0" err="1" smtClean="0"/>
                        <a:t>。</a:t>
                      </a:r>
                      <a:r>
                        <a:rPr lang="en-US" altLang="ja-JP" dirty="0" smtClean="0"/>
                        <a:t>1</a:t>
                      </a:r>
                      <a:r>
                        <a:rPr lang="ja-JP" altLang="en-US" dirty="0" smtClean="0"/>
                        <a:t>日</a:t>
                      </a:r>
                      <a:r>
                        <a:rPr lang="en-US" altLang="ja-JP" dirty="0" smtClean="0"/>
                        <a:t>28</a:t>
                      </a:r>
                      <a:r>
                        <a:rPr lang="ja-JP" altLang="en-US" dirty="0" smtClean="0"/>
                        <a:t>人限定のレストランの雰囲気を機能とデザインで目指しました。</a:t>
                      </a:r>
                      <a:endParaRPr lang="ja-JP" altLang="en-US" dirty="0"/>
                    </a:p>
                  </a:txBody>
                  <a:tcPr/>
                </a:tc>
                <a:extLst>
                  <a:ext uri="{0D108BD9-81ED-4DB2-BD59-A6C34878D82A}">
                    <a16:rowId xmlns:a16="http://schemas.microsoft.com/office/drawing/2014/main" val="1782032361"/>
                  </a:ext>
                </a:extLst>
              </a:tr>
              <a:tr h="551203">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IT-10</a:t>
                      </a:r>
                      <a:r>
                        <a:rPr kumimoji="1" lang="ja-JP" altLang="en-US" dirty="0" smtClean="0"/>
                        <a:t>粟津 由香</a:t>
                      </a:r>
                    </a:p>
                  </a:txBody>
                  <a:tcPr/>
                </a:tc>
                <a:tc>
                  <a:txBody>
                    <a:bodyPr/>
                    <a:lstStyle/>
                    <a:p>
                      <a:r>
                        <a:rPr lang="ja-JP" altLang="en-US" dirty="0" smtClean="0"/>
                        <a:t>デニッシュ専門店</a:t>
                      </a:r>
                      <a:r>
                        <a:rPr lang="en-US" altLang="ja-JP" dirty="0" smtClean="0"/>
                        <a:t>『GRAND MARBLE』</a:t>
                      </a:r>
                      <a:r>
                        <a:rPr lang="ja-JP" altLang="en-US" dirty="0" smtClean="0"/>
                        <a:t>の紹介サイトです。トップページメインに制作しました。</a:t>
                      </a:r>
                      <a:endParaRPr lang="ja-JP" altLang="en-US" dirty="0"/>
                    </a:p>
                  </a:txBody>
                  <a:tcPr/>
                </a:tc>
                <a:extLst>
                  <a:ext uri="{0D108BD9-81ED-4DB2-BD59-A6C34878D82A}">
                    <a16:rowId xmlns:a16="http://schemas.microsoft.com/office/drawing/2014/main" val="3950155935"/>
                  </a:ext>
                </a:extLst>
              </a:tr>
              <a:tr h="551203">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IT-11</a:t>
                      </a:r>
                      <a:r>
                        <a:rPr kumimoji="1" lang="ja-JP" altLang="en-US" dirty="0" smtClean="0"/>
                        <a:t>石田 蓮円</a:t>
                      </a:r>
                    </a:p>
                  </a:txBody>
                  <a:tcPr/>
                </a:tc>
                <a:tc>
                  <a:txBody>
                    <a:bodyPr/>
                    <a:lstStyle/>
                    <a:p>
                      <a:r>
                        <a:rPr lang="en-US" altLang="ja-JP" dirty="0" err="1" smtClean="0"/>
                        <a:t>odori</a:t>
                      </a:r>
                      <a:r>
                        <a:rPr lang="ja-JP" altLang="en-US" dirty="0" smtClean="0"/>
                        <a:t>は鶏肉専門店です閑静な雰囲気を出す為、白をベースに鶏肉の</a:t>
                      </a:r>
                      <a:r>
                        <a:rPr lang="ja-JP" altLang="en-US" dirty="0" err="1" smtClean="0"/>
                        <a:t>すっ</a:t>
                      </a:r>
                      <a:r>
                        <a:rPr lang="ja-JP" altLang="en-US" dirty="0" smtClean="0"/>
                        <a:t>ぴんの色をメインに制作しました</a:t>
                      </a:r>
                      <a:endParaRPr lang="ja-JP" altLang="en-US" dirty="0"/>
                    </a:p>
                  </a:txBody>
                  <a:tcPr/>
                </a:tc>
                <a:extLst>
                  <a:ext uri="{0D108BD9-81ED-4DB2-BD59-A6C34878D82A}">
                    <a16:rowId xmlns:a16="http://schemas.microsoft.com/office/drawing/2014/main" val="239562063"/>
                  </a:ext>
                </a:extLst>
              </a:tr>
              <a:tr h="551203">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IT-12</a:t>
                      </a:r>
                      <a:r>
                        <a:rPr kumimoji="1" lang="ja-JP" altLang="en-US" dirty="0" smtClean="0"/>
                        <a:t>細見</a:t>
                      </a:r>
                      <a:r>
                        <a:rPr kumimoji="1" lang="ja-JP" altLang="en-US" baseline="0" dirty="0" smtClean="0"/>
                        <a:t> </a:t>
                      </a:r>
                      <a:r>
                        <a:rPr kumimoji="1" lang="ja-JP" altLang="en-US" dirty="0" smtClean="0"/>
                        <a:t>祐</a:t>
                      </a:r>
                    </a:p>
                    <a:p>
                      <a:pPr algn="ctr"/>
                      <a:endParaRPr kumimoji="1" lang="ja-JP" altLang="en-US" dirty="0"/>
                    </a:p>
                  </a:txBody>
                  <a:tcPr/>
                </a:tc>
                <a:tc>
                  <a:txBody>
                    <a:bodyPr/>
                    <a:lstStyle/>
                    <a:p>
                      <a:r>
                        <a:rPr lang="ja-JP" altLang="en-US" dirty="0" smtClean="0"/>
                        <a:t>エステサイトです予約・要望や管理者ページでの確認ができます、アロマの香りを試しに来て下さい！！</a:t>
                      </a:r>
                      <a:endParaRPr lang="ja-JP" altLang="en-US" dirty="0"/>
                    </a:p>
                  </a:txBody>
                  <a:tcPr/>
                </a:tc>
                <a:extLst>
                  <a:ext uri="{0D108BD9-81ED-4DB2-BD59-A6C34878D82A}">
                    <a16:rowId xmlns:a16="http://schemas.microsoft.com/office/drawing/2014/main" val="1359361581"/>
                  </a:ext>
                </a:extLst>
              </a:tr>
              <a:tr h="551203">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IT-13</a:t>
                      </a:r>
                      <a:r>
                        <a:rPr kumimoji="1" lang="ja-JP" altLang="en-US" dirty="0" smtClean="0"/>
                        <a:t>藤原 吉司</a:t>
                      </a:r>
                    </a:p>
                  </a:txBody>
                  <a:tcPr/>
                </a:tc>
                <a:tc>
                  <a:txBody>
                    <a:bodyPr/>
                    <a:lstStyle/>
                    <a:p>
                      <a:r>
                        <a:rPr lang="ja-JP" altLang="en-US" dirty="0" smtClean="0"/>
                        <a:t>デザインと機能の両方にこだわりました。サイトの管理者を体験できるように設計しました。</a:t>
                      </a:r>
                      <a:endParaRPr lang="ja-JP" altLang="en-US" dirty="0"/>
                    </a:p>
                  </a:txBody>
                  <a:tcPr/>
                </a:tc>
                <a:extLst>
                  <a:ext uri="{0D108BD9-81ED-4DB2-BD59-A6C34878D82A}">
                    <a16:rowId xmlns:a16="http://schemas.microsoft.com/office/drawing/2014/main" val="527113060"/>
                  </a:ext>
                </a:extLst>
              </a:tr>
              <a:tr h="551203">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IT-14</a:t>
                      </a:r>
                      <a:r>
                        <a:rPr kumimoji="1" lang="ja-JP" altLang="en-US" dirty="0" smtClean="0"/>
                        <a:t>辻 亮太</a:t>
                      </a:r>
                    </a:p>
                    <a:p>
                      <a:pPr algn="ctr"/>
                      <a:endParaRPr kumimoji="1" lang="ja-JP" altLang="en-US" dirty="0"/>
                    </a:p>
                  </a:txBody>
                  <a:tcPr/>
                </a:tc>
                <a:tc>
                  <a:txBody>
                    <a:bodyPr/>
                    <a:lstStyle/>
                    <a:p>
                      <a:r>
                        <a:rPr kumimoji="1" lang="ja-JP" altLang="en-US" dirty="0" smtClean="0"/>
                        <a:t>デザインとメニュー表示に力を入れました！ぜひぜひ見に来てください！</a:t>
                      </a:r>
                      <a:endParaRPr kumimoji="1" lang="ja-JP" altLang="en-US" dirty="0"/>
                    </a:p>
                  </a:txBody>
                  <a:tcPr/>
                </a:tc>
                <a:extLst>
                  <a:ext uri="{0D108BD9-81ED-4DB2-BD59-A6C34878D82A}">
                    <a16:rowId xmlns:a16="http://schemas.microsoft.com/office/drawing/2014/main" val="2967434505"/>
                  </a:ext>
                </a:extLst>
              </a:tr>
              <a:tr h="780560">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IT-15</a:t>
                      </a:r>
                      <a:r>
                        <a:rPr kumimoji="1" lang="ja-JP" altLang="en-US" dirty="0" smtClean="0"/>
                        <a:t>小川 紗世</a:t>
                      </a:r>
                    </a:p>
                    <a:p>
                      <a:pPr algn="ctr"/>
                      <a:endParaRPr kumimoji="1" lang="ja-JP" altLang="en-US" dirty="0"/>
                    </a:p>
                  </a:txBody>
                  <a:tcPr/>
                </a:tc>
                <a:tc>
                  <a:txBody>
                    <a:bodyPr/>
                    <a:lstStyle/>
                    <a:p>
                      <a:r>
                        <a:rPr kumimoji="1" lang="ja-JP" altLang="en-US" dirty="0" smtClean="0"/>
                        <a:t>エラー処理に</a:t>
                      </a:r>
                      <a:r>
                        <a:rPr kumimoji="1" lang="en-US" altLang="ja-JP" dirty="0" smtClean="0"/>
                        <a:t>JS</a:t>
                      </a:r>
                      <a:r>
                        <a:rPr kumimoji="1" lang="ja-JP" altLang="en-US" dirty="0" smtClean="0"/>
                        <a:t>を使いページを最小限に抑えつつ女性向けにシンプルに作りました。是非ご覧しに来てください。</a:t>
                      </a:r>
                      <a:endParaRPr kumimoji="1" lang="ja-JP" altLang="en-US" dirty="0"/>
                    </a:p>
                  </a:txBody>
                  <a:tcPr/>
                </a:tc>
                <a:extLst>
                  <a:ext uri="{0D108BD9-81ED-4DB2-BD59-A6C34878D82A}">
                    <a16:rowId xmlns:a16="http://schemas.microsoft.com/office/drawing/2014/main" val="1304233440"/>
                  </a:ext>
                </a:extLst>
              </a:tr>
            </a:tbl>
          </a:graphicData>
        </a:graphic>
      </p:graphicFrame>
    </p:spTree>
    <p:extLst>
      <p:ext uri="{BB962C8B-B14F-4D97-AF65-F5344CB8AC3E}">
        <p14:creationId xmlns:p14="http://schemas.microsoft.com/office/powerpoint/2010/main" val="1768451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6"/>
          <p:cNvGraphicFramePr>
            <a:graphicFrameLocks noGrp="1"/>
          </p:cNvGraphicFramePr>
          <p:nvPr>
            <p:extLst>
              <p:ext uri="{D42A27DB-BD31-4B8C-83A1-F6EECF244321}">
                <p14:modId xmlns:p14="http://schemas.microsoft.com/office/powerpoint/2010/main" val="1309483367"/>
              </p:ext>
            </p:extLst>
          </p:nvPr>
        </p:nvGraphicFramePr>
        <p:xfrm>
          <a:off x="174171" y="971743"/>
          <a:ext cx="7199086" cy="5008144"/>
        </p:xfrm>
        <a:graphic>
          <a:graphicData uri="http://schemas.openxmlformats.org/drawingml/2006/table">
            <a:tbl>
              <a:tblPr firstRow="1" bandRow="1">
                <a:tableStyleId>{5C22544A-7EE6-4342-B048-85BDC9FD1C3A}</a:tableStyleId>
              </a:tblPr>
              <a:tblGrid>
                <a:gridCol w="1372371">
                  <a:extLst>
                    <a:ext uri="{9D8B030D-6E8A-4147-A177-3AD203B41FA5}">
                      <a16:colId xmlns:a16="http://schemas.microsoft.com/office/drawing/2014/main" val="2034583459"/>
                    </a:ext>
                  </a:extLst>
                </a:gridCol>
                <a:gridCol w="5826715">
                  <a:extLst>
                    <a:ext uri="{9D8B030D-6E8A-4147-A177-3AD203B41FA5}">
                      <a16:colId xmlns:a16="http://schemas.microsoft.com/office/drawing/2014/main" val="3536188469"/>
                    </a:ext>
                  </a:extLst>
                </a:gridCol>
              </a:tblGrid>
              <a:tr h="585805">
                <a:tc>
                  <a:txBody>
                    <a:bodyPr/>
                    <a:lstStyle/>
                    <a:p>
                      <a:pPr algn="ctr"/>
                      <a:r>
                        <a:rPr kumimoji="1" lang="en-US" altLang="ja-JP" sz="2400" dirty="0" smtClean="0"/>
                        <a:t>161</a:t>
                      </a:r>
                      <a:r>
                        <a:rPr kumimoji="1" lang="ja-JP" altLang="en-US" sz="2400" dirty="0" smtClean="0"/>
                        <a:t>教室</a:t>
                      </a:r>
                      <a:endParaRPr kumimoji="1" lang="ja-JP" altLang="en-US" sz="2400" dirty="0"/>
                    </a:p>
                  </a:txBody>
                  <a:tcPr/>
                </a:tc>
                <a:tc>
                  <a:txBody>
                    <a:bodyPr/>
                    <a:lstStyle/>
                    <a:p>
                      <a:endParaRPr kumimoji="1" lang="ja-JP" altLang="en-US" dirty="0"/>
                    </a:p>
                  </a:txBody>
                  <a:tcPr/>
                </a:tc>
                <a:extLst>
                  <a:ext uri="{0D108BD9-81ED-4DB2-BD59-A6C34878D82A}">
                    <a16:rowId xmlns:a16="http://schemas.microsoft.com/office/drawing/2014/main" val="1738636972"/>
                  </a:ext>
                </a:extLst>
              </a:tr>
              <a:tr h="689256">
                <a:tc>
                  <a:txBody>
                    <a:bodyPr/>
                    <a:lstStyle/>
                    <a:p>
                      <a:pPr algn="ctr"/>
                      <a:r>
                        <a:rPr kumimoji="1" lang="en-US" altLang="ja-JP" dirty="0" smtClean="0"/>
                        <a:t>IT-16</a:t>
                      </a:r>
                      <a:r>
                        <a:rPr kumimoji="1" lang="ja-JP" altLang="en-US" dirty="0" smtClean="0"/>
                        <a:t>小澤 匠太郎</a:t>
                      </a:r>
                      <a:endParaRPr kumimoji="1" lang="ja-JP" altLang="en-US" dirty="0"/>
                    </a:p>
                  </a:txBody>
                  <a:tcPr/>
                </a:tc>
                <a:tc>
                  <a:txBody>
                    <a:bodyPr/>
                    <a:lstStyle/>
                    <a:p>
                      <a:r>
                        <a:rPr kumimoji="1" lang="ja-JP" altLang="en-US" dirty="0" smtClean="0"/>
                        <a:t>私の大好きな有名なラーメン店の系列を取り上げ、知ってほしい情報を簡潔に纏めたサイトを作成しました。</a:t>
                      </a:r>
                      <a:endParaRPr kumimoji="1" lang="ja-JP" altLang="en-US" dirty="0"/>
                    </a:p>
                  </a:txBody>
                  <a:tcPr/>
                </a:tc>
                <a:extLst>
                  <a:ext uri="{0D108BD9-81ED-4DB2-BD59-A6C34878D82A}">
                    <a16:rowId xmlns:a16="http://schemas.microsoft.com/office/drawing/2014/main" val="1782032361"/>
                  </a:ext>
                </a:extLst>
              </a:tr>
              <a:tr h="976059">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IT-17</a:t>
                      </a:r>
                      <a:r>
                        <a:rPr kumimoji="1" lang="ja-JP" altLang="en-US" dirty="0" smtClean="0"/>
                        <a:t>松本 樹</a:t>
                      </a:r>
                    </a:p>
                  </a:txBody>
                  <a:tcPr/>
                </a:tc>
                <a:tc>
                  <a:txBody>
                    <a:bodyPr/>
                    <a:lstStyle/>
                    <a:p>
                      <a:r>
                        <a:rPr kumimoji="1" lang="en-US" altLang="ja-JP" dirty="0" smtClean="0"/>
                        <a:t>PHP</a:t>
                      </a:r>
                      <a:r>
                        <a:rPr kumimoji="1" lang="ja-JP" altLang="en-US" dirty="0" smtClean="0"/>
                        <a:t>を主に、デザインの統一性や管理者側の機能面の良さなどを考慮して作りました。見てほしいところは管理者画面はほとんど</a:t>
                      </a:r>
                      <a:r>
                        <a:rPr kumimoji="1" lang="en-US" altLang="ja-JP" dirty="0" smtClean="0"/>
                        <a:t>CSV</a:t>
                      </a:r>
                      <a:r>
                        <a:rPr kumimoji="1" lang="ja-JP" altLang="en-US" dirty="0" smtClean="0"/>
                        <a:t>ファイルのみで操作していること！</a:t>
                      </a:r>
                      <a:endParaRPr kumimoji="1" lang="ja-JP" altLang="en-US" dirty="0"/>
                    </a:p>
                  </a:txBody>
                  <a:tcPr/>
                </a:tc>
                <a:extLst>
                  <a:ext uri="{0D108BD9-81ED-4DB2-BD59-A6C34878D82A}">
                    <a16:rowId xmlns:a16="http://schemas.microsoft.com/office/drawing/2014/main" val="3950155935"/>
                  </a:ext>
                </a:extLst>
              </a:tr>
              <a:tr h="689256">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IT-18</a:t>
                      </a:r>
                      <a:r>
                        <a:rPr kumimoji="1" lang="ja-JP" altLang="en-US" dirty="0" smtClean="0"/>
                        <a:t>岸本 蓮</a:t>
                      </a:r>
                    </a:p>
                  </a:txBody>
                  <a:tcPr/>
                </a:tc>
                <a:tc>
                  <a:txBody>
                    <a:bodyPr/>
                    <a:lstStyle/>
                    <a:p>
                      <a:r>
                        <a:rPr kumimoji="1" lang="en-US" altLang="ja-JP" dirty="0" smtClean="0"/>
                        <a:t>PHP</a:t>
                      </a:r>
                      <a:r>
                        <a:rPr kumimoji="1" lang="ja-JP" altLang="en-US" dirty="0" smtClean="0"/>
                        <a:t>と</a:t>
                      </a:r>
                      <a:r>
                        <a:rPr kumimoji="1" lang="en-US" altLang="ja-JP" dirty="0" err="1" smtClean="0"/>
                        <a:t>mysql</a:t>
                      </a:r>
                      <a:r>
                        <a:rPr kumimoji="1" lang="ja-JP" altLang="en-US" dirty="0" smtClean="0"/>
                        <a:t>（データベース）を連結してメニューの登録を管理者画面で簡単に行える機能を実装しました。</a:t>
                      </a:r>
                      <a:endParaRPr kumimoji="1" lang="ja-JP" altLang="en-US" dirty="0"/>
                    </a:p>
                  </a:txBody>
                  <a:tcPr/>
                </a:tc>
                <a:extLst>
                  <a:ext uri="{0D108BD9-81ED-4DB2-BD59-A6C34878D82A}">
                    <a16:rowId xmlns:a16="http://schemas.microsoft.com/office/drawing/2014/main" val="239562063"/>
                  </a:ext>
                </a:extLst>
              </a:tr>
              <a:tr h="689256">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IT-19</a:t>
                      </a:r>
                      <a:r>
                        <a:rPr kumimoji="1" lang="ja-JP" altLang="en-US" dirty="0" smtClean="0"/>
                        <a:t>木下 勇人</a:t>
                      </a:r>
                    </a:p>
                  </a:txBody>
                  <a:tcPr/>
                </a:tc>
                <a:tc>
                  <a:txBody>
                    <a:bodyPr/>
                    <a:lstStyle/>
                    <a:p>
                      <a:r>
                        <a:rPr kumimoji="1" lang="ja-JP" altLang="en-US" dirty="0" smtClean="0"/>
                        <a:t>猫カフェのサイト作成ということでイメージに合ったデザインにしてみました。</a:t>
                      </a:r>
                      <a:endParaRPr kumimoji="1" lang="ja-JP" altLang="en-US" dirty="0"/>
                    </a:p>
                  </a:txBody>
                  <a:tcPr/>
                </a:tc>
                <a:extLst>
                  <a:ext uri="{0D108BD9-81ED-4DB2-BD59-A6C34878D82A}">
                    <a16:rowId xmlns:a16="http://schemas.microsoft.com/office/drawing/2014/main" val="1359361581"/>
                  </a:ext>
                </a:extLst>
              </a:tr>
              <a:tr h="689256">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IT-20</a:t>
                      </a:r>
                      <a:r>
                        <a:rPr kumimoji="1" lang="ja-JP" altLang="en-US" dirty="0" smtClean="0"/>
                        <a:t>國政 海斗</a:t>
                      </a:r>
                    </a:p>
                  </a:txBody>
                  <a:tcPr/>
                </a:tc>
                <a:tc>
                  <a:txBody>
                    <a:bodyPr/>
                    <a:lstStyle/>
                    <a:p>
                      <a:r>
                        <a:rPr lang="ja-JP" altLang="en-US" dirty="0" err="1" smtClean="0"/>
                        <a:t>たぬ</a:t>
                      </a:r>
                      <a:r>
                        <a:rPr lang="ja-JP" altLang="en-US" dirty="0" smtClean="0"/>
                        <a:t>みせという名前のお店です。フォームに必要項目を打ち込むとメールが自動返信される機能を作成しまた。</a:t>
                      </a:r>
                      <a:endParaRPr lang="ja-JP" altLang="en-US" dirty="0"/>
                    </a:p>
                  </a:txBody>
                  <a:tcPr/>
                </a:tc>
                <a:extLst>
                  <a:ext uri="{0D108BD9-81ED-4DB2-BD59-A6C34878D82A}">
                    <a16:rowId xmlns:a16="http://schemas.microsoft.com/office/drawing/2014/main" val="527113060"/>
                  </a:ext>
                </a:extLst>
              </a:tr>
              <a:tr h="689256">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IT-21</a:t>
                      </a:r>
                      <a:r>
                        <a:rPr kumimoji="1" lang="ja-JP" altLang="en-US" dirty="0" smtClean="0"/>
                        <a:t>小嶋 一也</a:t>
                      </a:r>
                    </a:p>
                  </a:txBody>
                  <a:tcPr/>
                </a:tc>
                <a:tc>
                  <a:txBody>
                    <a:bodyPr/>
                    <a:lstStyle/>
                    <a:p>
                      <a:r>
                        <a:rPr lang="ja-JP" altLang="en-US" dirty="0" smtClean="0"/>
                        <a:t>美味しそうなタルトに目を惹かれてこの店のサイトを作ることに決めました。</a:t>
                      </a:r>
                      <a:endParaRPr lang="ja-JP" altLang="en-US" dirty="0"/>
                    </a:p>
                  </a:txBody>
                  <a:tcPr/>
                </a:tc>
                <a:extLst>
                  <a:ext uri="{0D108BD9-81ED-4DB2-BD59-A6C34878D82A}">
                    <a16:rowId xmlns:a16="http://schemas.microsoft.com/office/drawing/2014/main" val="2967434505"/>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2259835905"/>
              </p:ext>
            </p:extLst>
          </p:nvPr>
        </p:nvGraphicFramePr>
        <p:xfrm>
          <a:off x="174171" y="6241144"/>
          <a:ext cx="7199086" cy="2162626"/>
        </p:xfrm>
        <a:graphic>
          <a:graphicData uri="http://schemas.openxmlformats.org/drawingml/2006/table">
            <a:tbl>
              <a:tblPr firstRow="1" bandRow="1">
                <a:tableStyleId>{5C22544A-7EE6-4342-B048-85BDC9FD1C3A}</a:tableStyleId>
              </a:tblPr>
              <a:tblGrid>
                <a:gridCol w="1372371">
                  <a:extLst>
                    <a:ext uri="{9D8B030D-6E8A-4147-A177-3AD203B41FA5}">
                      <a16:colId xmlns:a16="http://schemas.microsoft.com/office/drawing/2014/main" val="2034583459"/>
                    </a:ext>
                  </a:extLst>
                </a:gridCol>
                <a:gridCol w="5826715">
                  <a:extLst>
                    <a:ext uri="{9D8B030D-6E8A-4147-A177-3AD203B41FA5}">
                      <a16:colId xmlns:a16="http://schemas.microsoft.com/office/drawing/2014/main" val="3536188469"/>
                    </a:ext>
                  </a:extLst>
                </a:gridCol>
              </a:tblGrid>
              <a:tr h="558477">
                <a:tc>
                  <a:txBody>
                    <a:bodyPr/>
                    <a:lstStyle/>
                    <a:p>
                      <a:pPr algn="ctr"/>
                      <a:r>
                        <a:rPr kumimoji="1" lang="en-US" altLang="ja-JP" b="0" dirty="0" smtClean="0">
                          <a:solidFill>
                            <a:schemeClr val="tx1"/>
                          </a:solidFill>
                        </a:rPr>
                        <a:t>IT-28</a:t>
                      </a:r>
                      <a:r>
                        <a:rPr kumimoji="1" lang="ja-JP" altLang="en-US" b="0" dirty="0" smtClean="0">
                          <a:solidFill>
                            <a:schemeClr val="tx1"/>
                          </a:solidFill>
                        </a:rPr>
                        <a:t>佐藤 勇市</a:t>
                      </a:r>
                      <a:endParaRPr kumimoji="1" lang="ja-JP" altLang="en-US" b="0" dirty="0">
                        <a:solidFill>
                          <a:schemeClr val="tx1"/>
                        </a:solidFill>
                      </a:endParaRPr>
                    </a:p>
                  </a:txBody>
                  <a:tcPr>
                    <a:solidFill>
                      <a:schemeClr val="accent5">
                        <a:lumMod val="20000"/>
                        <a:lumOff val="80000"/>
                      </a:schemeClr>
                    </a:solidFill>
                  </a:tcPr>
                </a:tc>
                <a:tc>
                  <a:txBody>
                    <a:bodyPr/>
                    <a:lstStyle/>
                    <a:p>
                      <a:r>
                        <a:rPr lang="ja-JP" altLang="en-US" b="0" dirty="0" smtClean="0">
                          <a:solidFill>
                            <a:schemeClr val="tx1"/>
                          </a:solidFill>
                        </a:rPr>
                        <a:t>独学でデータベースをつなぎ、メニューの表示、削除、登録が簡単にできる機能を実装した。</a:t>
                      </a:r>
                      <a:endParaRPr lang="ja-JP" altLang="en-US" b="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782032361"/>
                  </a:ext>
                </a:extLst>
              </a:tr>
              <a:tr h="558477">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b="0" dirty="0" smtClean="0">
                          <a:solidFill>
                            <a:schemeClr val="tx1"/>
                          </a:solidFill>
                        </a:rPr>
                        <a:t>IT-29</a:t>
                      </a:r>
                      <a:r>
                        <a:rPr kumimoji="1" lang="ja-JP" altLang="en-US" b="0" dirty="0" smtClean="0">
                          <a:solidFill>
                            <a:schemeClr val="tx1"/>
                          </a:solidFill>
                        </a:rPr>
                        <a:t>下元 伊織</a:t>
                      </a:r>
                    </a:p>
                  </a:txBody>
                  <a:tcPr>
                    <a:solidFill>
                      <a:schemeClr val="accent1">
                        <a:lumMod val="20000"/>
                        <a:lumOff val="80000"/>
                      </a:schemeClr>
                    </a:solidFill>
                  </a:tcPr>
                </a:tc>
                <a:tc>
                  <a:txBody>
                    <a:bodyPr/>
                    <a:lstStyle/>
                    <a:p>
                      <a:r>
                        <a:rPr lang="ja-JP" altLang="en-US" b="0" dirty="0" smtClean="0">
                          <a:solidFill>
                            <a:schemeClr val="tx1"/>
                          </a:solidFill>
                        </a:rPr>
                        <a:t>このサイトは国虎屋といううどん屋です。国虎屋に必要なページを作れたと思うので是非見に来てください。</a:t>
                      </a:r>
                      <a:endParaRPr lang="ja-JP"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50155935"/>
                  </a:ext>
                </a:extLst>
              </a:tr>
              <a:tr h="487195">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IT-30</a:t>
                      </a:r>
                      <a:r>
                        <a:rPr kumimoji="1" lang="ja-JP" altLang="en-US" dirty="0" smtClean="0"/>
                        <a:t>杉村 朋春</a:t>
                      </a:r>
                    </a:p>
                  </a:txBody>
                  <a:tcPr>
                    <a:solidFill>
                      <a:schemeClr val="accent5">
                        <a:lumMod val="20000"/>
                        <a:lumOff val="80000"/>
                      </a:schemeClr>
                    </a:solidFill>
                  </a:tcPr>
                </a:tc>
                <a:tc>
                  <a:txBody>
                    <a:bodyPr/>
                    <a:lstStyle/>
                    <a:p>
                      <a:r>
                        <a:rPr lang="ja-JP" altLang="en-US" dirty="0" smtClean="0"/>
                        <a:t>おいしそうな感じで作ったので見に来てください！！</a:t>
                      </a:r>
                      <a:r>
                        <a:rPr lang="en-US" altLang="ja-JP" dirty="0" smtClean="0"/>
                        <a:t>(´</a:t>
                      </a:r>
                      <a:r>
                        <a:rPr lang="ja-JP" altLang="en-US" dirty="0" smtClean="0"/>
                        <a:t>＾</a:t>
                      </a:r>
                      <a:r>
                        <a:rPr lang="en-US" altLang="ja-JP" dirty="0" smtClean="0"/>
                        <a:t>ω</a:t>
                      </a:r>
                      <a:r>
                        <a:rPr lang="ja-JP" altLang="en-US" dirty="0" smtClean="0"/>
                        <a:t>＾</a:t>
                      </a:r>
                      <a:r>
                        <a:rPr lang="en-US" altLang="ja-JP" dirty="0" smtClean="0"/>
                        <a:t>`)</a:t>
                      </a:r>
                      <a:r>
                        <a:rPr lang="ja-JP" altLang="en-US" dirty="0" smtClean="0"/>
                        <a:t>ｂ</a:t>
                      </a:r>
                      <a:endParaRPr lang="ja-JP" altLang="en-US" dirty="0"/>
                    </a:p>
                  </a:txBody>
                  <a:tcPr>
                    <a:solidFill>
                      <a:schemeClr val="accent5">
                        <a:lumMod val="20000"/>
                        <a:lumOff val="80000"/>
                      </a:schemeClr>
                    </a:solidFill>
                  </a:tcPr>
                </a:tc>
                <a:extLst>
                  <a:ext uri="{0D108BD9-81ED-4DB2-BD59-A6C34878D82A}">
                    <a16:rowId xmlns:a16="http://schemas.microsoft.com/office/drawing/2014/main" val="239562063"/>
                  </a:ext>
                </a:extLst>
              </a:tr>
              <a:tr h="558477">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IT-31</a:t>
                      </a:r>
                      <a:r>
                        <a:rPr kumimoji="1" lang="ja-JP" altLang="en-US" dirty="0" smtClean="0"/>
                        <a:t>髙木 利晃</a:t>
                      </a:r>
                    </a:p>
                  </a:txBody>
                  <a:tcPr>
                    <a:solidFill>
                      <a:schemeClr val="accent1">
                        <a:lumMod val="20000"/>
                        <a:lumOff val="80000"/>
                      </a:schemeClr>
                    </a:solidFill>
                  </a:tcPr>
                </a:tc>
                <a:tc>
                  <a:txBody>
                    <a:bodyPr/>
                    <a:lstStyle/>
                    <a:p>
                      <a:r>
                        <a:rPr lang="ja-JP" altLang="en-US" dirty="0" smtClean="0"/>
                        <a:t>メニューの情報をデータベースと連携し、管理者画面から様々な操作をできるように工夫しました。</a:t>
                      </a:r>
                      <a:endParaRPr lang="ja-JP" altLang="en-US" dirty="0"/>
                    </a:p>
                  </a:txBody>
                  <a:tcPr>
                    <a:solidFill>
                      <a:schemeClr val="accent1">
                        <a:lumMod val="20000"/>
                        <a:lumOff val="80000"/>
                      </a:schemeClr>
                    </a:solidFill>
                  </a:tcPr>
                </a:tc>
                <a:extLst>
                  <a:ext uri="{0D108BD9-81ED-4DB2-BD59-A6C34878D82A}">
                    <a16:rowId xmlns:a16="http://schemas.microsoft.com/office/drawing/2014/main" val="1359361581"/>
                  </a:ext>
                </a:extLst>
              </a:tr>
            </a:tbl>
          </a:graphicData>
        </a:graphic>
      </p:graphicFrame>
    </p:spTree>
    <p:extLst>
      <p:ext uri="{BB962C8B-B14F-4D97-AF65-F5344CB8AC3E}">
        <p14:creationId xmlns:p14="http://schemas.microsoft.com/office/powerpoint/2010/main" val="20543432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1027192191"/>
              </p:ext>
            </p:extLst>
          </p:nvPr>
        </p:nvGraphicFramePr>
        <p:xfrm>
          <a:off x="122009" y="1013023"/>
          <a:ext cx="7271657" cy="4400806"/>
        </p:xfrm>
        <a:graphic>
          <a:graphicData uri="http://schemas.openxmlformats.org/drawingml/2006/table">
            <a:tbl>
              <a:tblPr firstRow="1" bandRow="1">
                <a:tableStyleId>{5C22544A-7EE6-4342-B048-85BDC9FD1C3A}</a:tableStyleId>
              </a:tblPr>
              <a:tblGrid>
                <a:gridCol w="1386205">
                  <a:extLst>
                    <a:ext uri="{9D8B030D-6E8A-4147-A177-3AD203B41FA5}">
                      <a16:colId xmlns:a16="http://schemas.microsoft.com/office/drawing/2014/main" val="2034583459"/>
                    </a:ext>
                  </a:extLst>
                </a:gridCol>
                <a:gridCol w="5885452">
                  <a:extLst>
                    <a:ext uri="{9D8B030D-6E8A-4147-A177-3AD203B41FA5}">
                      <a16:colId xmlns:a16="http://schemas.microsoft.com/office/drawing/2014/main" val="3536188469"/>
                    </a:ext>
                  </a:extLst>
                </a:gridCol>
              </a:tblGrid>
              <a:tr h="594311">
                <a:tc>
                  <a:txBody>
                    <a:bodyPr/>
                    <a:lstStyle/>
                    <a:p>
                      <a:pPr algn="ctr"/>
                      <a:r>
                        <a:rPr kumimoji="1" lang="en-US" altLang="ja-JP" sz="2400" dirty="0" smtClean="0"/>
                        <a:t>162</a:t>
                      </a:r>
                      <a:r>
                        <a:rPr kumimoji="1" lang="ja-JP" altLang="en-US" sz="2400" dirty="0" smtClean="0"/>
                        <a:t>教室</a:t>
                      </a:r>
                      <a:endParaRPr kumimoji="1" lang="ja-JP" altLang="en-US" sz="2400" dirty="0"/>
                    </a:p>
                  </a:txBody>
                  <a:tcPr/>
                </a:tc>
                <a:tc>
                  <a:txBody>
                    <a:bodyPr/>
                    <a:lstStyle/>
                    <a:p>
                      <a:endParaRPr kumimoji="1" lang="ja-JP" altLang="en-US" dirty="0"/>
                    </a:p>
                  </a:txBody>
                  <a:tcPr/>
                </a:tc>
                <a:extLst>
                  <a:ext uri="{0D108BD9-81ED-4DB2-BD59-A6C34878D82A}">
                    <a16:rowId xmlns:a16="http://schemas.microsoft.com/office/drawing/2014/main" val="1738636972"/>
                  </a:ext>
                </a:extLst>
              </a:tr>
              <a:tr h="593272">
                <a:tc>
                  <a:txBody>
                    <a:bodyPr/>
                    <a:lstStyle/>
                    <a:p>
                      <a:pPr algn="ctr"/>
                      <a:r>
                        <a:rPr kumimoji="1" lang="en-US" altLang="ja-JP" dirty="0" smtClean="0"/>
                        <a:t>IT-22</a:t>
                      </a:r>
                      <a:r>
                        <a:rPr kumimoji="1" lang="ja-JP" altLang="en-US" dirty="0" smtClean="0"/>
                        <a:t>三輪 謙登</a:t>
                      </a:r>
                      <a:endParaRPr kumimoji="1" lang="ja-JP" altLang="en-US" dirty="0"/>
                    </a:p>
                  </a:txBody>
                  <a:tcPr/>
                </a:tc>
                <a:tc>
                  <a:txBody>
                    <a:bodyPr/>
                    <a:lstStyle/>
                    <a:p>
                      <a:r>
                        <a:rPr lang="ja-JP" altLang="en-US" dirty="0" smtClean="0"/>
                        <a:t>抹茶の美味しさ、美しい和のイメージ、高級感を取り入れた</a:t>
                      </a:r>
                      <a:r>
                        <a:rPr lang="en-US" altLang="ja-JP" dirty="0" smtClean="0"/>
                        <a:t>Web</a:t>
                      </a:r>
                      <a:r>
                        <a:rPr lang="ja-JP" altLang="en-US" dirty="0" smtClean="0"/>
                        <a:t>サイトを作りました。</a:t>
                      </a:r>
                      <a:endParaRPr lang="ja-JP" altLang="en-US" dirty="0"/>
                    </a:p>
                  </a:txBody>
                  <a:tcPr/>
                </a:tc>
                <a:extLst>
                  <a:ext uri="{0D108BD9-81ED-4DB2-BD59-A6C34878D82A}">
                    <a16:rowId xmlns:a16="http://schemas.microsoft.com/office/drawing/2014/main" val="1782032361"/>
                  </a:ext>
                </a:extLst>
              </a:tr>
              <a:tr h="593272">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IT-23</a:t>
                      </a:r>
                      <a:r>
                        <a:rPr kumimoji="1" lang="ja-JP" altLang="en-US" dirty="0" smtClean="0"/>
                        <a:t>長谷川 雄大</a:t>
                      </a:r>
                    </a:p>
                  </a:txBody>
                  <a:tcPr/>
                </a:tc>
                <a:tc>
                  <a:txBody>
                    <a:bodyPr/>
                    <a:lstStyle/>
                    <a:p>
                      <a:r>
                        <a:rPr lang="ja-JP" altLang="en-US" dirty="0" smtClean="0"/>
                        <a:t>シンプルで誰でも操作できるような、見やすいホームページを意識して作りました。</a:t>
                      </a:r>
                      <a:endParaRPr lang="ja-JP" altLang="en-US" dirty="0"/>
                    </a:p>
                  </a:txBody>
                  <a:tcPr/>
                </a:tc>
                <a:extLst>
                  <a:ext uri="{0D108BD9-81ED-4DB2-BD59-A6C34878D82A}">
                    <a16:rowId xmlns:a16="http://schemas.microsoft.com/office/drawing/2014/main" val="3950155935"/>
                  </a:ext>
                </a:extLst>
              </a:tr>
              <a:tr h="593272">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IT-24</a:t>
                      </a:r>
                      <a:r>
                        <a:rPr kumimoji="1" lang="ja-JP" altLang="en-US" dirty="0" smtClean="0"/>
                        <a:t>酒井 晶都</a:t>
                      </a:r>
                    </a:p>
                  </a:txBody>
                  <a:tcPr/>
                </a:tc>
                <a:tc>
                  <a:txBody>
                    <a:bodyPr/>
                    <a:lstStyle/>
                    <a:p>
                      <a:r>
                        <a:rPr lang="ja-JP" altLang="en-US" dirty="0" smtClean="0"/>
                        <a:t>煮干しラーメンは好きですか？ラーメン店の玉五郎のサイトです。大中小３つのブラウザでお出迎えしてます！</a:t>
                      </a:r>
                      <a:endParaRPr lang="ja-JP" altLang="en-US" dirty="0"/>
                    </a:p>
                  </a:txBody>
                  <a:tcPr/>
                </a:tc>
                <a:extLst>
                  <a:ext uri="{0D108BD9-81ED-4DB2-BD59-A6C34878D82A}">
                    <a16:rowId xmlns:a16="http://schemas.microsoft.com/office/drawing/2014/main" val="239562063"/>
                  </a:ext>
                </a:extLst>
              </a:tr>
              <a:tr h="593272">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IT-25</a:t>
                      </a:r>
                      <a:r>
                        <a:rPr kumimoji="1" lang="ja-JP" altLang="en-US" dirty="0" smtClean="0"/>
                        <a:t>杉森 太樹</a:t>
                      </a:r>
                    </a:p>
                  </a:txBody>
                  <a:tcPr/>
                </a:tc>
                <a:tc>
                  <a:txBody>
                    <a:bodyPr/>
                    <a:lstStyle/>
                    <a:p>
                      <a:r>
                        <a:rPr lang="ja-JP" altLang="en-US" dirty="0" smtClean="0"/>
                        <a:t>初音ミクファン集合</a:t>
                      </a:r>
                      <a:r>
                        <a:rPr lang="en-US" altLang="ja-JP" dirty="0" smtClean="0"/>
                        <a:t>!</a:t>
                      </a:r>
                      <a:r>
                        <a:rPr lang="ja-JP" altLang="en-US" dirty="0" smtClean="0"/>
                        <a:t>雪ミクスカイタウンの紹介ページを作成しました。グッズページにご注目ください。</a:t>
                      </a:r>
                      <a:endParaRPr lang="ja-JP" altLang="en-US" dirty="0"/>
                    </a:p>
                  </a:txBody>
                  <a:tcPr/>
                </a:tc>
                <a:extLst>
                  <a:ext uri="{0D108BD9-81ED-4DB2-BD59-A6C34878D82A}">
                    <a16:rowId xmlns:a16="http://schemas.microsoft.com/office/drawing/2014/main" val="1359361581"/>
                  </a:ext>
                </a:extLst>
              </a:tr>
              <a:tr h="593272">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IT-26</a:t>
                      </a:r>
                      <a:r>
                        <a:rPr kumimoji="1" lang="ja-JP" altLang="en-US" dirty="0" smtClean="0"/>
                        <a:t>左官 潤也</a:t>
                      </a:r>
                    </a:p>
                  </a:txBody>
                  <a:tcPr/>
                </a:tc>
                <a:tc>
                  <a:txBody>
                    <a:bodyPr/>
                    <a:lstStyle/>
                    <a:p>
                      <a:r>
                        <a:rPr lang="ja-JP" altLang="en-US" dirty="0" smtClean="0"/>
                        <a:t>官兵衛というお店のサイトです、ご来店いただいたお客様にレビューを記入していただくことができます。</a:t>
                      </a:r>
                      <a:endParaRPr lang="ja-JP" altLang="en-US" dirty="0"/>
                    </a:p>
                  </a:txBody>
                  <a:tcPr/>
                </a:tc>
                <a:extLst>
                  <a:ext uri="{0D108BD9-81ED-4DB2-BD59-A6C34878D82A}">
                    <a16:rowId xmlns:a16="http://schemas.microsoft.com/office/drawing/2014/main" val="527113060"/>
                  </a:ext>
                </a:extLst>
              </a:tr>
              <a:tr h="840135">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IT-27</a:t>
                      </a:r>
                      <a:r>
                        <a:rPr kumimoji="1" lang="ja-JP" altLang="en-US" dirty="0" smtClean="0"/>
                        <a:t>左近 惟織</a:t>
                      </a:r>
                    </a:p>
                  </a:txBody>
                  <a:tcPr/>
                </a:tc>
                <a:tc>
                  <a:txBody>
                    <a:bodyPr/>
                    <a:lstStyle/>
                    <a:p>
                      <a:r>
                        <a:rPr lang="en-US" altLang="ja-JP" dirty="0" smtClean="0"/>
                        <a:t>TOP</a:t>
                      </a:r>
                      <a:r>
                        <a:rPr lang="ja-JP" altLang="en-US" dirty="0" smtClean="0"/>
                        <a:t>に料理を持ってくることでおいしそうに見せている独学で</a:t>
                      </a:r>
                      <a:r>
                        <a:rPr lang="en-US" altLang="ja-JP" dirty="0" smtClean="0"/>
                        <a:t>DB</a:t>
                      </a:r>
                      <a:r>
                        <a:rPr lang="ja-JP" altLang="en-US" dirty="0" smtClean="0"/>
                        <a:t>と取り入れた</a:t>
                      </a:r>
                      <a:r>
                        <a:rPr lang="en-US" altLang="ja-JP" dirty="0" smtClean="0"/>
                        <a:t>DB</a:t>
                      </a:r>
                      <a:r>
                        <a:rPr lang="ja-JP" altLang="en-US" dirty="0" smtClean="0"/>
                        <a:t>を取り組むことにより商品管理が楽になる</a:t>
                      </a:r>
                      <a:endParaRPr lang="ja-JP" altLang="en-US" dirty="0"/>
                    </a:p>
                  </a:txBody>
                  <a:tcPr/>
                </a:tc>
                <a:extLst>
                  <a:ext uri="{0D108BD9-81ED-4DB2-BD59-A6C34878D82A}">
                    <a16:rowId xmlns:a16="http://schemas.microsoft.com/office/drawing/2014/main" val="2967434505"/>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2131205738"/>
              </p:ext>
            </p:extLst>
          </p:nvPr>
        </p:nvGraphicFramePr>
        <p:xfrm>
          <a:off x="122008" y="5747659"/>
          <a:ext cx="7271657" cy="2162626"/>
        </p:xfrm>
        <a:graphic>
          <a:graphicData uri="http://schemas.openxmlformats.org/drawingml/2006/table">
            <a:tbl>
              <a:tblPr firstRow="1" bandRow="1">
                <a:tableStyleId>{5C22544A-7EE6-4342-B048-85BDC9FD1C3A}</a:tableStyleId>
              </a:tblPr>
              <a:tblGrid>
                <a:gridCol w="1386205">
                  <a:extLst>
                    <a:ext uri="{9D8B030D-6E8A-4147-A177-3AD203B41FA5}">
                      <a16:colId xmlns:a16="http://schemas.microsoft.com/office/drawing/2014/main" val="2034583459"/>
                    </a:ext>
                  </a:extLst>
                </a:gridCol>
                <a:gridCol w="5885452">
                  <a:extLst>
                    <a:ext uri="{9D8B030D-6E8A-4147-A177-3AD203B41FA5}">
                      <a16:colId xmlns:a16="http://schemas.microsoft.com/office/drawing/2014/main" val="3536188469"/>
                    </a:ext>
                  </a:extLst>
                </a:gridCol>
              </a:tblGrid>
              <a:tr h="558477">
                <a:tc>
                  <a:txBody>
                    <a:bodyPr/>
                    <a:lstStyle/>
                    <a:p>
                      <a:pPr algn="ctr"/>
                      <a:r>
                        <a:rPr kumimoji="1" lang="en-US" altLang="ja-JP" b="0" dirty="0" smtClean="0">
                          <a:solidFill>
                            <a:schemeClr val="tx1"/>
                          </a:solidFill>
                        </a:rPr>
                        <a:t>IT-28</a:t>
                      </a:r>
                      <a:r>
                        <a:rPr kumimoji="1" lang="ja-JP" altLang="en-US" b="0" dirty="0" smtClean="0">
                          <a:solidFill>
                            <a:schemeClr val="tx1"/>
                          </a:solidFill>
                        </a:rPr>
                        <a:t>佐藤 勇市</a:t>
                      </a:r>
                      <a:endParaRPr kumimoji="1" lang="ja-JP" altLang="en-US" b="0" dirty="0">
                        <a:solidFill>
                          <a:schemeClr val="tx1"/>
                        </a:solidFill>
                      </a:endParaRPr>
                    </a:p>
                  </a:txBody>
                  <a:tcPr>
                    <a:solidFill>
                      <a:schemeClr val="accent5">
                        <a:lumMod val="20000"/>
                        <a:lumOff val="80000"/>
                      </a:schemeClr>
                    </a:solidFill>
                  </a:tcPr>
                </a:tc>
                <a:tc>
                  <a:txBody>
                    <a:bodyPr/>
                    <a:lstStyle/>
                    <a:p>
                      <a:r>
                        <a:rPr lang="ja-JP" altLang="en-US" b="0" dirty="0" smtClean="0">
                          <a:solidFill>
                            <a:schemeClr val="tx1"/>
                          </a:solidFill>
                        </a:rPr>
                        <a:t>独学でデータベースをつなぎ、メニューの表示、削除、登録が簡単にできる機能を実装した。</a:t>
                      </a:r>
                      <a:endParaRPr lang="ja-JP" altLang="en-US" b="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782032361"/>
                  </a:ext>
                </a:extLst>
              </a:tr>
              <a:tr h="558477">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b="0" dirty="0" smtClean="0">
                          <a:solidFill>
                            <a:schemeClr val="tx1"/>
                          </a:solidFill>
                        </a:rPr>
                        <a:t>IT-29</a:t>
                      </a:r>
                      <a:r>
                        <a:rPr kumimoji="1" lang="ja-JP" altLang="en-US" b="0" dirty="0" smtClean="0">
                          <a:solidFill>
                            <a:schemeClr val="tx1"/>
                          </a:solidFill>
                        </a:rPr>
                        <a:t>下元 伊織</a:t>
                      </a:r>
                    </a:p>
                  </a:txBody>
                  <a:tcPr>
                    <a:solidFill>
                      <a:schemeClr val="accent1">
                        <a:lumMod val="20000"/>
                        <a:lumOff val="80000"/>
                      </a:schemeClr>
                    </a:solidFill>
                  </a:tcPr>
                </a:tc>
                <a:tc>
                  <a:txBody>
                    <a:bodyPr/>
                    <a:lstStyle/>
                    <a:p>
                      <a:r>
                        <a:rPr lang="ja-JP" altLang="en-US" b="0" dirty="0" smtClean="0">
                          <a:solidFill>
                            <a:schemeClr val="tx1"/>
                          </a:solidFill>
                        </a:rPr>
                        <a:t>このサイトは国虎屋といううどん屋です。国虎屋に必要なページを作れたと思うので是非見に来てください。</a:t>
                      </a:r>
                      <a:endParaRPr lang="ja-JP"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50155935"/>
                  </a:ext>
                </a:extLst>
              </a:tr>
              <a:tr h="487195">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IT-30</a:t>
                      </a:r>
                      <a:r>
                        <a:rPr kumimoji="1" lang="ja-JP" altLang="en-US" dirty="0" smtClean="0"/>
                        <a:t>杉村 朋春</a:t>
                      </a:r>
                    </a:p>
                  </a:txBody>
                  <a:tcPr>
                    <a:solidFill>
                      <a:schemeClr val="accent5">
                        <a:lumMod val="20000"/>
                        <a:lumOff val="80000"/>
                      </a:schemeClr>
                    </a:solidFill>
                  </a:tcPr>
                </a:tc>
                <a:tc>
                  <a:txBody>
                    <a:bodyPr/>
                    <a:lstStyle/>
                    <a:p>
                      <a:r>
                        <a:rPr lang="ja-JP" altLang="en-US" dirty="0" smtClean="0"/>
                        <a:t>おいしそうな感じで作ったので見に来てください！！</a:t>
                      </a:r>
                      <a:r>
                        <a:rPr lang="en-US" altLang="ja-JP" dirty="0" smtClean="0"/>
                        <a:t>(´</a:t>
                      </a:r>
                      <a:r>
                        <a:rPr lang="ja-JP" altLang="en-US" dirty="0" smtClean="0"/>
                        <a:t>＾</a:t>
                      </a:r>
                      <a:r>
                        <a:rPr lang="en-US" altLang="ja-JP" dirty="0" smtClean="0"/>
                        <a:t>ω</a:t>
                      </a:r>
                      <a:r>
                        <a:rPr lang="ja-JP" altLang="en-US" dirty="0" smtClean="0"/>
                        <a:t>＾</a:t>
                      </a:r>
                      <a:r>
                        <a:rPr lang="en-US" altLang="ja-JP" dirty="0" smtClean="0"/>
                        <a:t>`)</a:t>
                      </a:r>
                      <a:r>
                        <a:rPr lang="ja-JP" altLang="en-US" dirty="0" smtClean="0"/>
                        <a:t>ｂ</a:t>
                      </a:r>
                      <a:endParaRPr lang="ja-JP" altLang="en-US" dirty="0"/>
                    </a:p>
                  </a:txBody>
                  <a:tcPr>
                    <a:solidFill>
                      <a:schemeClr val="accent5">
                        <a:lumMod val="20000"/>
                        <a:lumOff val="80000"/>
                      </a:schemeClr>
                    </a:solidFill>
                  </a:tcPr>
                </a:tc>
                <a:extLst>
                  <a:ext uri="{0D108BD9-81ED-4DB2-BD59-A6C34878D82A}">
                    <a16:rowId xmlns:a16="http://schemas.microsoft.com/office/drawing/2014/main" val="239562063"/>
                  </a:ext>
                </a:extLst>
              </a:tr>
              <a:tr h="558477">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IT-31</a:t>
                      </a:r>
                      <a:r>
                        <a:rPr kumimoji="1" lang="ja-JP" altLang="en-US" dirty="0" smtClean="0"/>
                        <a:t>髙木 利晃</a:t>
                      </a:r>
                    </a:p>
                  </a:txBody>
                  <a:tcPr>
                    <a:solidFill>
                      <a:schemeClr val="accent1">
                        <a:lumMod val="20000"/>
                        <a:lumOff val="80000"/>
                      </a:schemeClr>
                    </a:solidFill>
                  </a:tcPr>
                </a:tc>
                <a:tc>
                  <a:txBody>
                    <a:bodyPr/>
                    <a:lstStyle/>
                    <a:p>
                      <a:r>
                        <a:rPr lang="ja-JP" altLang="en-US" dirty="0" smtClean="0"/>
                        <a:t>メニューの情報をデータベースと連携し、管理者画面から様々な操作をできるように工夫しました。</a:t>
                      </a:r>
                      <a:endParaRPr lang="ja-JP" altLang="en-US" dirty="0"/>
                    </a:p>
                  </a:txBody>
                  <a:tcPr>
                    <a:solidFill>
                      <a:schemeClr val="accent1">
                        <a:lumMod val="20000"/>
                        <a:lumOff val="80000"/>
                      </a:schemeClr>
                    </a:solidFill>
                  </a:tcPr>
                </a:tc>
                <a:extLst>
                  <a:ext uri="{0D108BD9-81ED-4DB2-BD59-A6C34878D82A}">
                    <a16:rowId xmlns:a16="http://schemas.microsoft.com/office/drawing/2014/main" val="1359361581"/>
                  </a:ext>
                </a:extLst>
              </a:tr>
            </a:tbl>
          </a:graphicData>
        </a:graphic>
      </p:graphicFrame>
    </p:spTree>
    <p:extLst>
      <p:ext uri="{BB962C8B-B14F-4D97-AF65-F5344CB8AC3E}">
        <p14:creationId xmlns:p14="http://schemas.microsoft.com/office/powerpoint/2010/main" val="8408589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extLst>
              <p:ext uri="{D42A27DB-BD31-4B8C-83A1-F6EECF244321}">
                <p14:modId xmlns:p14="http://schemas.microsoft.com/office/powerpoint/2010/main" val="2289096413"/>
              </p:ext>
            </p:extLst>
          </p:nvPr>
        </p:nvGraphicFramePr>
        <p:xfrm>
          <a:off x="217432" y="774994"/>
          <a:ext cx="7124807" cy="4645419"/>
        </p:xfrm>
        <a:graphic>
          <a:graphicData uri="http://schemas.openxmlformats.org/drawingml/2006/table">
            <a:tbl>
              <a:tblPr firstRow="1" bandRow="1">
                <a:tableStyleId>{5C22544A-7EE6-4342-B048-85BDC9FD1C3A}</a:tableStyleId>
              </a:tblPr>
              <a:tblGrid>
                <a:gridCol w="1358210">
                  <a:extLst>
                    <a:ext uri="{9D8B030D-6E8A-4147-A177-3AD203B41FA5}">
                      <a16:colId xmlns:a16="http://schemas.microsoft.com/office/drawing/2014/main" val="2034583459"/>
                    </a:ext>
                  </a:extLst>
                </a:gridCol>
                <a:gridCol w="5766597">
                  <a:extLst>
                    <a:ext uri="{9D8B030D-6E8A-4147-A177-3AD203B41FA5}">
                      <a16:colId xmlns:a16="http://schemas.microsoft.com/office/drawing/2014/main" val="3536188469"/>
                    </a:ext>
                  </a:extLst>
                </a:gridCol>
              </a:tblGrid>
              <a:tr h="488185">
                <a:tc>
                  <a:txBody>
                    <a:bodyPr/>
                    <a:lstStyle/>
                    <a:p>
                      <a:pPr algn="ctr"/>
                      <a:r>
                        <a:rPr kumimoji="1" lang="en-US" altLang="ja-JP" sz="2400" dirty="0" smtClean="0"/>
                        <a:t>163</a:t>
                      </a:r>
                      <a:r>
                        <a:rPr kumimoji="1" lang="ja-JP" altLang="en-US" sz="2400" dirty="0" smtClean="0"/>
                        <a:t>教室</a:t>
                      </a:r>
                      <a:endParaRPr kumimoji="1" lang="ja-JP" altLang="en-US" sz="2400" dirty="0"/>
                    </a:p>
                  </a:txBody>
                  <a:tcPr/>
                </a:tc>
                <a:tc>
                  <a:txBody>
                    <a:bodyPr/>
                    <a:lstStyle/>
                    <a:p>
                      <a:endParaRPr kumimoji="1" lang="ja-JP" altLang="en-US" dirty="0"/>
                    </a:p>
                  </a:txBody>
                  <a:tcPr/>
                </a:tc>
                <a:extLst>
                  <a:ext uri="{0D108BD9-81ED-4DB2-BD59-A6C34878D82A}">
                    <a16:rowId xmlns:a16="http://schemas.microsoft.com/office/drawing/2014/main" val="1738636972"/>
                  </a:ext>
                </a:extLst>
              </a:tr>
              <a:tr h="488185">
                <a:tc>
                  <a:txBody>
                    <a:bodyPr/>
                    <a:lstStyle/>
                    <a:p>
                      <a:pPr algn="ctr"/>
                      <a:r>
                        <a:rPr kumimoji="1" lang="en-US" altLang="ja-JP" dirty="0" smtClean="0"/>
                        <a:t>IT-32</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782032361"/>
                  </a:ext>
                </a:extLst>
              </a:tr>
              <a:tr h="809799">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IT-33</a:t>
                      </a:r>
                      <a:r>
                        <a:rPr kumimoji="1" lang="ja-JP" altLang="en-US" dirty="0" smtClean="0"/>
                        <a:t>高橋 里綺</a:t>
                      </a:r>
                    </a:p>
                  </a:txBody>
                  <a:tcPr/>
                </a:tc>
                <a:tc>
                  <a:txBody>
                    <a:bodyPr/>
                    <a:lstStyle/>
                    <a:p>
                      <a:r>
                        <a:rPr kumimoji="1" lang="ja-JP" altLang="en-US" dirty="0" smtClean="0"/>
                        <a:t>乃が美に合ったイメージでデザインをこだわり、作成しました。ネット注文の機能を作成し取り入れました。ぜひブースにお越しください！</a:t>
                      </a:r>
                      <a:endParaRPr kumimoji="1" lang="ja-JP" altLang="en-US" dirty="0"/>
                    </a:p>
                  </a:txBody>
                  <a:tcPr/>
                </a:tc>
                <a:extLst>
                  <a:ext uri="{0D108BD9-81ED-4DB2-BD59-A6C34878D82A}">
                    <a16:rowId xmlns:a16="http://schemas.microsoft.com/office/drawing/2014/main" val="3950155935"/>
                  </a:ext>
                </a:extLst>
              </a:tr>
              <a:tr h="571850">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IT-34</a:t>
                      </a:r>
                      <a:r>
                        <a:rPr kumimoji="1" lang="ja-JP" altLang="en-US" dirty="0" smtClean="0"/>
                        <a:t>竹川 景太</a:t>
                      </a:r>
                    </a:p>
                  </a:txBody>
                  <a:tcPr/>
                </a:tc>
                <a:tc>
                  <a:txBody>
                    <a:bodyPr/>
                    <a:lstStyle/>
                    <a:p>
                      <a:r>
                        <a:rPr kumimoji="1" lang="ja-JP" altLang="en-US" dirty="0" smtClean="0"/>
                        <a:t>清次郎という焼肉店のホームページで、この作品を見て「いいな」と思ったらぜひ行ってみてください。</a:t>
                      </a:r>
                      <a:endParaRPr kumimoji="1" lang="ja-JP" altLang="en-US" dirty="0"/>
                    </a:p>
                  </a:txBody>
                  <a:tcPr/>
                </a:tc>
                <a:extLst>
                  <a:ext uri="{0D108BD9-81ED-4DB2-BD59-A6C34878D82A}">
                    <a16:rowId xmlns:a16="http://schemas.microsoft.com/office/drawing/2014/main" val="239562063"/>
                  </a:ext>
                </a:extLst>
              </a:tr>
              <a:tr h="571850">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IT-35</a:t>
                      </a:r>
                      <a:r>
                        <a:rPr kumimoji="1" lang="ja-JP" altLang="en-US" dirty="0" smtClean="0"/>
                        <a:t>田中 大輝</a:t>
                      </a:r>
                    </a:p>
                  </a:txBody>
                  <a:tcPr/>
                </a:tc>
                <a:tc>
                  <a:txBody>
                    <a:bodyPr/>
                    <a:lstStyle/>
                    <a:p>
                      <a:r>
                        <a:rPr kumimoji="1" lang="ja-JP" altLang="en-US" dirty="0" smtClean="0"/>
                        <a:t>自分はデータベースに不安材料があったので、サイトを細かく作りました。</a:t>
                      </a:r>
                      <a:endParaRPr kumimoji="1" lang="ja-JP" altLang="en-US" dirty="0"/>
                    </a:p>
                  </a:txBody>
                  <a:tcPr/>
                </a:tc>
                <a:extLst>
                  <a:ext uri="{0D108BD9-81ED-4DB2-BD59-A6C34878D82A}">
                    <a16:rowId xmlns:a16="http://schemas.microsoft.com/office/drawing/2014/main" val="1359361581"/>
                  </a:ext>
                </a:extLst>
              </a:tr>
              <a:tr h="571850">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IT-36</a:t>
                      </a:r>
                      <a:r>
                        <a:rPr kumimoji="1" lang="ja-JP" altLang="en-US" dirty="0" smtClean="0"/>
                        <a:t>田原 宏宣</a:t>
                      </a:r>
                    </a:p>
                  </a:txBody>
                  <a:tcPr/>
                </a:tc>
                <a:tc>
                  <a:txBody>
                    <a:bodyPr/>
                    <a:lstStyle/>
                    <a:p>
                      <a:r>
                        <a:rPr kumimoji="1" lang="ja-JP" altLang="en-US" dirty="0" smtClean="0"/>
                        <a:t>国産和牛のお店です。</a:t>
                      </a:r>
                      <a:r>
                        <a:rPr kumimoji="1" lang="en-US" altLang="ja-JP" dirty="0" smtClean="0"/>
                        <a:t>SQL</a:t>
                      </a:r>
                      <a:r>
                        <a:rPr kumimoji="1" lang="ja-JP" altLang="en-US" dirty="0" smtClean="0"/>
                        <a:t>文を知らなくても商品の追加や削除など商品管理ができるようになっています。</a:t>
                      </a:r>
                      <a:endParaRPr kumimoji="1" lang="ja-JP" altLang="en-US" dirty="0"/>
                    </a:p>
                  </a:txBody>
                  <a:tcPr/>
                </a:tc>
                <a:extLst>
                  <a:ext uri="{0D108BD9-81ED-4DB2-BD59-A6C34878D82A}">
                    <a16:rowId xmlns:a16="http://schemas.microsoft.com/office/drawing/2014/main" val="527113060"/>
                  </a:ext>
                </a:extLst>
              </a:tr>
              <a:tr h="571850">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IT-37</a:t>
                      </a:r>
                      <a:r>
                        <a:rPr kumimoji="1" lang="ja-JP" altLang="en-US" dirty="0" smtClean="0"/>
                        <a:t>知野見 聖</a:t>
                      </a:r>
                    </a:p>
                  </a:txBody>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1" lang="ja-JP" altLang="en-US" sz="1488" b="0" i="0" u="none" strike="noStrike" kern="1200" cap="none" spc="0" normalizeH="0" baseline="0" noProof="0" dirty="0" smtClean="0">
                          <a:ln>
                            <a:noFill/>
                          </a:ln>
                          <a:solidFill>
                            <a:prstClr val="black"/>
                          </a:solidFill>
                          <a:effectLst/>
                          <a:uLnTx/>
                          <a:uFillTx/>
                          <a:latin typeface="+mn-lt"/>
                          <a:ea typeface="+mn-ea"/>
                          <a:cs typeface="+mn-cs"/>
                        </a:rPr>
                        <a:t>今回はファッション系のサイトで</a:t>
                      </a:r>
                      <a:r>
                        <a:rPr kumimoji="1" lang="en-US" altLang="ja-JP" sz="1488" b="0" i="0" u="none" strike="noStrike" kern="1200" cap="none" spc="0" normalizeH="0" baseline="0" noProof="0" dirty="0" err="1" smtClean="0">
                          <a:ln>
                            <a:noFill/>
                          </a:ln>
                          <a:solidFill>
                            <a:prstClr val="black"/>
                          </a:solidFill>
                          <a:effectLst/>
                          <a:uLnTx/>
                          <a:uFillTx/>
                          <a:latin typeface="+mn-lt"/>
                          <a:ea typeface="+mn-ea"/>
                          <a:cs typeface="+mn-cs"/>
                        </a:rPr>
                        <a:t>php</a:t>
                      </a:r>
                      <a:r>
                        <a:rPr kumimoji="1" lang="ja-JP" altLang="en-US" sz="1488" b="0" i="0" u="none" strike="noStrike" kern="1200" cap="none" spc="0" normalizeH="0" baseline="0" noProof="0" dirty="0" smtClean="0">
                          <a:ln>
                            <a:noFill/>
                          </a:ln>
                          <a:solidFill>
                            <a:prstClr val="black"/>
                          </a:solidFill>
                          <a:effectLst/>
                          <a:uLnTx/>
                          <a:uFillTx/>
                          <a:latin typeface="+mn-lt"/>
                          <a:ea typeface="+mn-ea"/>
                          <a:cs typeface="+mn-cs"/>
                        </a:rPr>
                        <a:t>＋</a:t>
                      </a:r>
                      <a:r>
                        <a:rPr kumimoji="1" lang="en-US" altLang="ja-JP" sz="1488" b="0" i="0" u="none" strike="noStrike" kern="1200" cap="none" spc="0" normalizeH="0" baseline="0" noProof="0" dirty="0" err="1" smtClean="0">
                          <a:ln>
                            <a:noFill/>
                          </a:ln>
                          <a:solidFill>
                            <a:prstClr val="black"/>
                          </a:solidFill>
                          <a:effectLst/>
                          <a:uLnTx/>
                          <a:uFillTx/>
                          <a:latin typeface="+mn-lt"/>
                          <a:ea typeface="+mn-ea"/>
                          <a:cs typeface="+mn-cs"/>
                        </a:rPr>
                        <a:t>mysql</a:t>
                      </a:r>
                      <a:r>
                        <a:rPr kumimoji="1" lang="ja-JP" altLang="en-US" sz="1488" b="0" i="0" u="none" strike="noStrike" kern="1200" cap="none" spc="0" normalizeH="0" baseline="0" noProof="0" dirty="0" smtClean="0">
                          <a:ln>
                            <a:noFill/>
                          </a:ln>
                          <a:solidFill>
                            <a:prstClr val="black"/>
                          </a:solidFill>
                          <a:effectLst/>
                          <a:uLnTx/>
                          <a:uFillTx/>
                          <a:latin typeface="+mn-lt"/>
                          <a:ea typeface="+mn-ea"/>
                          <a:cs typeface="+mn-cs"/>
                        </a:rPr>
                        <a:t>で実装しました！デザイン重視で作ったので良かったら見に来てください！</a:t>
                      </a:r>
                      <a:endParaRPr kumimoji="1" lang="ja-JP" altLang="en-US" sz="1488"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txBody>
                  <a:tcPr/>
                </a:tc>
                <a:extLst>
                  <a:ext uri="{0D108BD9-81ED-4DB2-BD59-A6C34878D82A}">
                    <a16:rowId xmlns:a16="http://schemas.microsoft.com/office/drawing/2014/main" val="2967434505"/>
                  </a:ext>
                </a:extLst>
              </a:tr>
              <a:tr h="571850">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IT-38</a:t>
                      </a:r>
                      <a:r>
                        <a:rPr kumimoji="1" lang="ja-JP" altLang="en-US" b="0" dirty="0" smtClean="0">
                          <a:solidFill>
                            <a:schemeClr val="tx1"/>
                          </a:solidFill>
                        </a:rPr>
                        <a:t>中山 敬弘</a:t>
                      </a:r>
                      <a:endParaRPr kumimoji="1" lang="ja-JP" altLang="en-US" dirty="0"/>
                    </a:p>
                  </a:txBody>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1" lang="ja-JP" altLang="en-US" sz="1488" b="0" i="0" u="none" strike="noStrike" kern="1200" cap="none" spc="0" normalizeH="0" baseline="0" noProof="0" dirty="0" smtClean="0">
                          <a:ln>
                            <a:noFill/>
                          </a:ln>
                          <a:solidFill>
                            <a:prstClr val="black"/>
                          </a:solidFill>
                          <a:effectLst/>
                          <a:uLnTx/>
                          <a:uFillTx/>
                          <a:latin typeface="+mn-lt"/>
                          <a:ea typeface="+mn-ea"/>
                          <a:cs typeface="+mn-cs"/>
                        </a:rPr>
                        <a:t>今回特に基になる</a:t>
                      </a:r>
                      <a:r>
                        <a:rPr kumimoji="1" lang="en-US" altLang="ja-JP" sz="1488" b="0" i="0" u="none" strike="noStrike" kern="1200" cap="none" spc="0" normalizeH="0" baseline="0" noProof="0" dirty="0" smtClean="0">
                          <a:ln>
                            <a:noFill/>
                          </a:ln>
                          <a:solidFill>
                            <a:prstClr val="black"/>
                          </a:solidFill>
                          <a:effectLst/>
                          <a:uLnTx/>
                          <a:uFillTx/>
                          <a:latin typeface="+mn-lt"/>
                          <a:ea typeface="+mn-ea"/>
                          <a:cs typeface="+mn-cs"/>
                        </a:rPr>
                        <a:t>HP</a:t>
                      </a:r>
                      <a:r>
                        <a:rPr kumimoji="1" lang="ja-JP" altLang="en-US" sz="1488" b="0" i="0" u="none" strike="noStrike" kern="1200" cap="none" spc="0" normalizeH="0" baseline="0" noProof="0" dirty="0" smtClean="0">
                          <a:ln>
                            <a:noFill/>
                          </a:ln>
                          <a:solidFill>
                            <a:prstClr val="black"/>
                          </a:solidFill>
                          <a:effectLst/>
                          <a:uLnTx/>
                          <a:uFillTx/>
                          <a:latin typeface="+mn-lt"/>
                          <a:ea typeface="+mn-ea"/>
                          <a:cs typeface="+mn-cs"/>
                        </a:rPr>
                        <a:t>や素材、使えそうな写真等がなく、アニメーションやデザインにこだわって作りました。</a:t>
                      </a:r>
                      <a:endParaRPr kumimoji="1" lang="ja-JP" altLang="en-US" sz="1488"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txBody>
                  <a:tcPr/>
                </a:tc>
                <a:extLst>
                  <a:ext uri="{0D108BD9-81ED-4DB2-BD59-A6C34878D82A}">
                    <a16:rowId xmlns:a16="http://schemas.microsoft.com/office/drawing/2014/main" val="1304233440"/>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002328716"/>
              </p:ext>
            </p:extLst>
          </p:nvPr>
        </p:nvGraphicFramePr>
        <p:xfrm>
          <a:off x="217432" y="5563645"/>
          <a:ext cx="7124807" cy="1914282"/>
        </p:xfrm>
        <a:graphic>
          <a:graphicData uri="http://schemas.openxmlformats.org/drawingml/2006/table">
            <a:tbl>
              <a:tblPr firstRow="1" bandRow="1">
                <a:tableStyleId>{5C22544A-7EE6-4342-B048-85BDC9FD1C3A}</a:tableStyleId>
              </a:tblPr>
              <a:tblGrid>
                <a:gridCol w="1358210">
                  <a:extLst>
                    <a:ext uri="{9D8B030D-6E8A-4147-A177-3AD203B41FA5}">
                      <a16:colId xmlns:a16="http://schemas.microsoft.com/office/drawing/2014/main" val="2034583459"/>
                    </a:ext>
                  </a:extLst>
                </a:gridCol>
                <a:gridCol w="5766597">
                  <a:extLst>
                    <a:ext uri="{9D8B030D-6E8A-4147-A177-3AD203B41FA5}">
                      <a16:colId xmlns:a16="http://schemas.microsoft.com/office/drawing/2014/main" val="3536188469"/>
                    </a:ext>
                  </a:extLst>
                </a:gridCol>
              </a:tblGrid>
              <a:tr h="571283">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b="0" dirty="0" smtClean="0">
                          <a:solidFill>
                            <a:schemeClr val="tx1"/>
                          </a:solidFill>
                        </a:rPr>
                        <a:t>IT-39</a:t>
                      </a:r>
                      <a:r>
                        <a:rPr kumimoji="1" lang="ja-JP" altLang="en-US" b="0" dirty="0" smtClean="0">
                          <a:solidFill>
                            <a:schemeClr val="tx1"/>
                          </a:solidFill>
                        </a:rPr>
                        <a:t>朴 祥口</a:t>
                      </a:r>
                    </a:p>
                    <a:p>
                      <a:pPr marL="0" marR="0" indent="0" algn="ctr" defTabSz="755934" rtl="0" eaLnBrk="1" fontAlgn="auto" latinLnBrk="0" hangingPunct="1">
                        <a:lnSpc>
                          <a:spcPct val="100000"/>
                        </a:lnSpc>
                        <a:spcBef>
                          <a:spcPts val="0"/>
                        </a:spcBef>
                        <a:spcAft>
                          <a:spcPts val="0"/>
                        </a:spcAft>
                        <a:buClrTx/>
                        <a:buSzTx/>
                        <a:buFontTx/>
                        <a:buNone/>
                        <a:tabLst/>
                        <a:defRPr/>
                      </a:pPr>
                      <a:endParaRPr kumimoji="1" lang="ja-JP" altLang="en-US" b="0" dirty="0" smtClean="0">
                        <a:solidFill>
                          <a:schemeClr val="tx1"/>
                        </a:solidFill>
                      </a:endParaRPr>
                    </a:p>
                  </a:txBody>
                  <a:tcPr>
                    <a:solidFill>
                      <a:schemeClr val="accent1">
                        <a:lumMod val="20000"/>
                        <a:lumOff val="80000"/>
                      </a:schemeClr>
                    </a:solidFill>
                  </a:tcPr>
                </a:tc>
                <a:tc>
                  <a:txBody>
                    <a:bodyPr/>
                    <a:lstStyle/>
                    <a:p>
                      <a:r>
                        <a:rPr kumimoji="1" lang="en-US" altLang="ja-JP" b="0" dirty="0" err="1" smtClean="0">
                          <a:solidFill>
                            <a:schemeClr val="tx1"/>
                          </a:solidFill>
                        </a:rPr>
                        <a:t>css</a:t>
                      </a:r>
                      <a:r>
                        <a:rPr kumimoji="1" lang="ja-JP" altLang="en-US" b="0" dirty="0" err="1" smtClean="0">
                          <a:solidFill>
                            <a:schemeClr val="tx1"/>
                          </a:solidFill>
                        </a:rPr>
                        <a:t>、</a:t>
                      </a:r>
                      <a:r>
                        <a:rPr kumimoji="1" lang="en-US" altLang="ja-JP" b="0" dirty="0" err="1" smtClean="0">
                          <a:solidFill>
                            <a:schemeClr val="tx1"/>
                          </a:solidFill>
                        </a:rPr>
                        <a:t>js</a:t>
                      </a:r>
                      <a:r>
                        <a:rPr kumimoji="1" lang="ja-JP" altLang="en-US" b="0" dirty="0" smtClean="0">
                          <a:solidFill>
                            <a:schemeClr val="tx1"/>
                          </a:solidFill>
                        </a:rPr>
                        <a:t>で美味しさを伝えられ、</a:t>
                      </a:r>
                      <a:r>
                        <a:rPr kumimoji="1" lang="en-US" altLang="ja-JP" b="0" dirty="0" err="1" smtClean="0">
                          <a:solidFill>
                            <a:schemeClr val="tx1"/>
                          </a:solidFill>
                        </a:rPr>
                        <a:t>php</a:t>
                      </a:r>
                      <a:r>
                        <a:rPr kumimoji="1" lang="ja-JP" altLang="en-US" b="0" dirty="0" smtClean="0">
                          <a:solidFill>
                            <a:schemeClr val="tx1"/>
                          </a:solidFill>
                        </a:rPr>
                        <a:t>と</a:t>
                      </a:r>
                      <a:r>
                        <a:rPr kumimoji="1" lang="en-US" altLang="ja-JP" b="0" dirty="0" smtClean="0">
                          <a:solidFill>
                            <a:schemeClr val="tx1"/>
                          </a:solidFill>
                        </a:rPr>
                        <a:t>csv</a:t>
                      </a:r>
                      <a:r>
                        <a:rPr kumimoji="1" lang="ja-JP" altLang="en-US" b="0" dirty="0" smtClean="0">
                          <a:solidFill>
                            <a:schemeClr val="tx1"/>
                          </a:solidFill>
                        </a:rPr>
                        <a:t>で予約管理を工夫するページです。宜しくお願い致します。</a:t>
                      </a:r>
                      <a:endParaRPr kumimoji="1" lang="ja-JP"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527113060"/>
                  </a:ext>
                </a:extLst>
              </a:tr>
              <a:tr h="571283">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IT-40</a:t>
                      </a:r>
                      <a:r>
                        <a:rPr kumimoji="1" lang="ja-JP" altLang="en-US" dirty="0" smtClean="0"/>
                        <a:t>東 孝太郎</a:t>
                      </a:r>
                      <a:endParaRPr kumimoji="1" lang="ja-JP" altLang="en-US" dirty="0"/>
                    </a:p>
                  </a:txBody>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1" lang="ja-JP" altLang="en-US" sz="1488" b="0" i="0" u="none" strike="noStrike" kern="1200" cap="none" spc="0" normalizeH="0" baseline="0" noProof="0" dirty="0" smtClean="0">
                          <a:ln>
                            <a:noFill/>
                          </a:ln>
                          <a:solidFill>
                            <a:prstClr val="black"/>
                          </a:solidFill>
                          <a:effectLst/>
                          <a:uLnTx/>
                          <a:uFillTx/>
                          <a:latin typeface="+mn-lt"/>
                          <a:ea typeface="+mn-ea"/>
                          <a:cs typeface="+mn-cs"/>
                        </a:rPr>
                        <a:t>サイト全体の統一感を意識して、お店の雰囲気が伝えられるように工夫して作成しました。</a:t>
                      </a:r>
                      <a:endParaRPr kumimoji="1" lang="ja-JP" altLang="en-US" sz="1488"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txBody>
                  <a:tcPr/>
                </a:tc>
                <a:extLst>
                  <a:ext uri="{0D108BD9-81ED-4DB2-BD59-A6C34878D82A}">
                    <a16:rowId xmlns:a16="http://schemas.microsoft.com/office/drawing/2014/main" val="2967434505"/>
                  </a:ext>
                </a:extLst>
              </a:tr>
              <a:tr h="571283">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kumimoji="1" lang="en-US" altLang="ja-JP" dirty="0" smtClean="0"/>
                        <a:t>IT-41</a:t>
                      </a:r>
                      <a:r>
                        <a:rPr kumimoji="1" lang="ja-JP" altLang="en-US" dirty="0" smtClean="0"/>
                        <a:t>松坂 一穂</a:t>
                      </a:r>
                    </a:p>
                    <a:p>
                      <a:pPr algn="ctr"/>
                      <a:endParaRPr kumimoji="1" lang="ja-JP" altLang="en-US" dirty="0"/>
                    </a:p>
                  </a:txBody>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1" lang="ja-JP" altLang="en-US" sz="1488" b="0" i="0" u="none" strike="noStrike" kern="1200" cap="none" spc="0" normalizeH="0" baseline="0" noProof="0" dirty="0" smtClean="0">
                          <a:ln>
                            <a:noFill/>
                          </a:ln>
                          <a:solidFill>
                            <a:prstClr val="black"/>
                          </a:solidFill>
                          <a:effectLst/>
                          <a:uLnTx/>
                          <a:uFillTx/>
                          <a:latin typeface="+mn-lt"/>
                          <a:ea typeface="+mn-ea"/>
                          <a:cs typeface="+mn-cs"/>
                        </a:rPr>
                        <a:t>山梨県甲府市のオープンカフェで、外国の雰囲気を感じられるサイトを作りました。</a:t>
                      </a:r>
                      <a:endParaRPr kumimoji="1" lang="ja-JP" altLang="en-US" sz="1488"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txBody>
                  <a:tcPr/>
                </a:tc>
                <a:extLst>
                  <a:ext uri="{0D108BD9-81ED-4DB2-BD59-A6C34878D82A}">
                    <a16:rowId xmlns:a16="http://schemas.microsoft.com/office/drawing/2014/main" val="1304233440"/>
                  </a:ext>
                </a:extLst>
              </a:tr>
            </a:tbl>
          </a:graphicData>
        </a:graphic>
      </p:graphicFrame>
    </p:spTree>
    <p:extLst>
      <p:ext uri="{BB962C8B-B14F-4D97-AF65-F5344CB8AC3E}">
        <p14:creationId xmlns:p14="http://schemas.microsoft.com/office/powerpoint/2010/main" val="1670612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559</TotalTime>
  <Words>1262</Words>
  <Application>Microsoft Office PowerPoint</Application>
  <PresentationFormat>ユーザー設定</PresentationFormat>
  <Paragraphs>144</Paragraphs>
  <Slides>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vt:i4>
      </vt:variant>
    </vt:vector>
  </HeadingPairs>
  <TitlesOfParts>
    <vt:vector size="14" baseType="lpstr">
      <vt:lpstr>ＭＳ ゴシック</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ohs70519</dc:creator>
  <cp:lastModifiedBy>ohs70519</cp:lastModifiedBy>
  <cp:revision>86</cp:revision>
  <cp:lastPrinted>2018-03-02T15:27:15Z</cp:lastPrinted>
  <dcterms:created xsi:type="dcterms:W3CDTF">2018-03-02T06:01:18Z</dcterms:created>
  <dcterms:modified xsi:type="dcterms:W3CDTF">2018-03-04T04:00:34Z</dcterms:modified>
</cp:coreProperties>
</file>